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SpecialPlsOnTitleSld="0">
  <p:sldMasterIdLst>
    <p:sldMasterId id="2147483804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</p:sldIdLst>
  <p:sldSz cx="12192000" cy="6858000"/>
  <p:notesSz cx="6794500" cy="9906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김영호" initials="김" lastIdx="2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20114" autoAdjust="0"/>
    <p:restoredTop sz="86556" autoAdjust="0"/>
  </p:normalViewPr>
  <p:slideViewPr>
    <p:cSldViewPr snapToGrid="0">
      <p:cViewPr varScale="1">
        <p:scale>
          <a:sx n="100" d="100"/>
          <a:sy n="100" d="100"/>
        </p:scale>
        <p:origin x="648" y="72"/>
      </p:cViewPr>
      <p:guideLst>
        <p:guide orient="horz" pos="2157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115" d="100"/>
          <a:sy n="115" d="100"/>
        </p:scale>
        <p:origin x="4326" y="126"/>
      </p:cViewPr>
    </p:cSldViewPr>
  </p:notes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slide" Target="slides/slide38.xml"  /><Relationship Id="rId42" Type="http://schemas.openxmlformats.org/officeDocument/2006/relationships/slide" Target="slides/slide39.xml"  /><Relationship Id="rId43" Type="http://schemas.openxmlformats.org/officeDocument/2006/relationships/slide" Target="slides/slide40.xml"  /><Relationship Id="rId44" Type="http://schemas.openxmlformats.org/officeDocument/2006/relationships/slide" Target="slides/slide41.xml"  /><Relationship Id="rId45" Type="http://schemas.openxmlformats.org/officeDocument/2006/relationships/slide" Target="slides/slide42.xml"  /><Relationship Id="rId46" Type="http://schemas.openxmlformats.org/officeDocument/2006/relationships/slide" Target="slides/slide43.xml"  /><Relationship Id="rId47" Type="http://schemas.openxmlformats.org/officeDocument/2006/relationships/slide" Target="slides/slide44.xml"  /><Relationship Id="rId48" Type="http://schemas.openxmlformats.org/officeDocument/2006/relationships/slide" Target="slides/slide45.xml"  /><Relationship Id="rId49" Type="http://schemas.openxmlformats.org/officeDocument/2006/relationships/slide" Target="slides/slide46.xml"  /><Relationship Id="rId5" Type="http://schemas.openxmlformats.org/officeDocument/2006/relationships/slide" Target="slides/slide2.xml"  /><Relationship Id="rId50" Type="http://schemas.openxmlformats.org/officeDocument/2006/relationships/slide" Target="slides/slide47.xml"  /><Relationship Id="rId51" Type="http://schemas.openxmlformats.org/officeDocument/2006/relationships/slide" Target="slides/slide48.xml"  /><Relationship Id="rId52" Type="http://schemas.openxmlformats.org/officeDocument/2006/relationships/slide" Target="slides/slide49.xml"  /><Relationship Id="rId53" Type="http://schemas.openxmlformats.org/officeDocument/2006/relationships/slide" Target="slides/slide50.xml"  /><Relationship Id="rId54" Type="http://schemas.openxmlformats.org/officeDocument/2006/relationships/slide" Target="slides/slide51.xml"  /><Relationship Id="rId55" Type="http://schemas.openxmlformats.org/officeDocument/2006/relationships/slide" Target="slides/slide52.xml"  /><Relationship Id="rId56" Type="http://schemas.openxmlformats.org/officeDocument/2006/relationships/slide" Target="slides/slide53.xml"  /><Relationship Id="rId57" Type="http://schemas.openxmlformats.org/officeDocument/2006/relationships/slide" Target="slides/slide54.xml"  /><Relationship Id="rId58" Type="http://schemas.openxmlformats.org/officeDocument/2006/relationships/slide" Target="slides/slide55.xml"  /><Relationship Id="rId59" Type="http://schemas.openxmlformats.org/officeDocument/2006/relationships/slide" Target="slides/slide56.xml"  /><Relationship Id="rId6" Type="http://schemas.openxmlformats.org/officeDocument/2006/relationships/slide" Target="slides/slide3.xml"  /><Relationship Id="rId60" Type="http://schemas.openxmlformats.org/officeDocument/2006/relationships/slide" Target="slides/slide57.xml"  /><Relationship Id="rId61" Type="http://schemas.openxmlformats.org/officeDocument/2006/relationships/slide" Target="slides/slide58.xml"  /><Relationship Id="rId62" Type="http://schemas.openxmlformats.org/officeDocument/2006/relationships/commentAuthors" Target="commentAuthors.xml"  /><Relationship Id="rId63" Type="http://schemas.openxmlformats.org/officeDocument/2006/relationships/presProps" Target="presProps.xml"  /><Relationship Id="rId64" Type="http://schemas.openxmlformats.org/officeDocument/2006/relationships/viewProps" Target="viewProps.xml"  /><Relationship Id="rId65" Type="http://schemas.openxmlformats.org/officeDocument/2006/relationships/theme" Target="theme/theme1.xml"  /><Relationship Id="rId66" Type="http://schemas.openxmlformats.org/officeDocument/2006/relationships/tableStyles" Target="tableStyles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44283" cy="49702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702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C963F3D-2EF4-4D49-839B-5F1378A67BFD}" type="datetime1">
              <a:rPr lang="ko-KR" altLang="en-US"/>
              <a:pPr lvl="0">
                <a:defRPr/>
              </a:pPr>
              <a:t>2023-04-05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08981"/>
            <a:ext cx="2944283" cy="497019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8645" y="9408981"/>
            <a:ext cx="2944283" cy="497019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4AFB3BCD-1257-4E0B-A3CE-1945CA8C9A5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44283" cy="49702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702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98E27482-4C1B-4C7F-91D8-FBC4C690AB75}" type="datetime1">
              <a:rPr lang="ko-KR" altLang="en-US"/>
              <a:pPr lvl="0">
                <a:defRPr/>
              </a:pPr>
              <a:t>2023-04-05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67262"/>
            <a:ext cx="5435600" cy="3900488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08981"/>
            <a:ext cx="2944283" cy="497019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8645" y="9408981"/>
            <a:ext cx="2944283" cy="497019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EBB4A9A3-B107-4469-B41C-1BD4FAA7F7FA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>
              <a:defRPr/>
            </a:pPr>
            <a:fld id="{EBB4A9A3-B107-4469-B41C-1BD4FAA7F7FA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0"/>
          </p:nvPr>
        </p:nvSpPr>
        <p:spPr>
          <a:xfrm>
            <a:off x="914400" y="1122362"/>
            <a:ext cx="10363200" cy="2387600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idx="0"/>
          </p:nvPr>
        </p:nvSpPr>
        <p:spPr>
          <a:xfrm>
            <a:off x="8724900" y="365124"/>
            <a:ext cx="2628900" cy="5811837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4"/>
            <a:ext cx="7734300" cy="5811837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3_제목 및 내용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pPr lvl="0">
              <a:defRPr/>
            </a:pPr>
            <a:r>
              <a:rPr lang="en-US" altLang="ko-KR"/>
              <a:t>Master Title Style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838200" y="1606582"/>
            <a:ext cx="10515600" cy="4570380"/>
          </a:xfrm>
        </p:spPr>
        <p:txBody>
          <a:bodyPr/>
          <a:lstStyle>
            <a:lvl1pPr>
              <a:lnSpc>
                <a:spcPct val="120000"/>
              </a:lnSpc>
              <a:spcAft>
                <a:spcPts val="900"/>
              </a:spcAft>
              <a:defRPr/>
            </a:lvl1pPr>
            <a:lvl2pPr>
              <a:lnSpc>
                <a:spcPct val="120000"/>
              </a:lnSpc>
              <a:spcAft>
                <a:spcPts val="900"/>
              </a:spcAft>
              <a:defRPr/>
            </a:lvl2pPr>
            <a:lvl3pPr>
              <a:lnSpc>
                <a:spcPct val="120000"/>
              </a:lnSpc>
              <a:defRPr baseline="0"/>
            </a:lvl3pPr>
            <a:lvl4pPr>
              <a:lnSpc>
                <a:spcPct val="120000"/>
              </a:lnSpc>
              <a:defRPr baseline="0"/>
            </a:lvl4pPr>
            <a:lvl5pPr>
              <a:lnSpc>
                <a:spcPct val="120000"/>
              </a:lnSpc>
              <a:defRPr baseline="0"/>
            </a:lvl5pPr>
          </a:lstStyle>
          <a:p>
            <a:pPr lvl="0">
              <a:defRPr/>
            </a:pPr>
            <a:r>
              <a:rPr lang="en-US" altLang="ko-KR"/>
              <a:t>Master Text Style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Second Text</a:t>
            </a:r>
            <a:endParaRPr lang="en-US" altLang="ko-KR"/>
          </a:p>
          <a:p>
            <a:pPr lvl="2">
              <a:defRPr/>
            </a:pPr>
            <a:r>
              <a:rPr lang="en-US" altLang="ko-KR"/>
              <a:t>Third Text</a:t>
            </a:r>
            <a:endParaRPr lang="en-US" altLang="ko-KR"/>
          </a:p>
          <a:p>
            <a:pPr lvl="3">
              <a:defRPr/>
            </a:pPr>
            <a:r>
              <a:rPr lang="en-US" altLang="ko-KR"/>
              <a:t>Fourth Text</a:t>
            </a:r>
            <a:endParaRPr lang="en-US" altLang="ko-KR"/>
          </a:p>
          <a:p>
            <a:pPr lvl="4">
              <a:defRPr/>
            </a:pPr>
            <a:r>
              <a:rPr lang="en-US" altLang="ko-KR"/>
              <a:t>Fifth Text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D8D2C9-F5A5-4A0D-B920-B2EB7C68C60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1037064" y="936125"/>
            <a:ext cx="10361342" cy="636586"/>
          </a:xfrm>
        </p:spPr>
        <p:txBody>
          <a:bodyPr/>
          <a:lstStyle>
            <a:lvl1pPr marL="0" indent="0">
              <a:buNone/>
              <a:defRPr baseline="0">
                <a:solidFill>
                  <a:srgbClr val="92d050"/>
                </a:solidFill>
                <a:latin typeface="Helvetica 45 Light"/>
              </a:defRPr>
            </a:lvl1pPr>
          </a:lstStyle>
          <a:p>
            <a:pPr lvl="0">
              <a:defRPr/>
            </a:pPr>
            <a:r>
              <a:rPr lang="en-US" altLang="ko-KR"/>
              <a:t>SubTitle Style</a:t>
            </a:r>
            <a:endParaRPr lang="ko-KR" altLang="en-US"/>
          </a:p>
        </p:txBody>
      </p:sp>
      <p:sp>
        <p:nvSpPr>
          <p:cNvPr id="11" name="TextBox 10"/>
          <p:cNvSpPr txBox="1"/>
          <p:nvPr userDrawn="1"/>
        </p:nvSpPr>
        <p:spPr>
          <a:xfrm rot="5400000">
            <a:off x="819473" y="998114"/>
            <a:ext cx="288861" cy="400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50">
                <a:solidFill>
                  <a:srgbClr val="92d050"/>
                </a:solidFill>
                <a:latin typeface="Helvetica 65 Medium"/>
              </a:rPr>
              <a:t>^</a:t>
            </a:r>
            <a:endParaRPr lang="ko-KR" altLang="en-US" sz="1350">
              <a:solidFill>
                <a:srgbClr val="92d050"/>
              </a:solidFill>
              <a:latin typeface="Helvetica 65 Medium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4_제목 및 내용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pPr lvl="0">
              <a:defRPr/>
            </a:pPr>
            <a:r>
              <a:rPr lang="en-US" altLang="ko-KR"/>
              <a:t>Master Title Style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838200" y="1606582"/>
            <a:ext cx="10515600" cy="4570380"/>
          </a:xfrm>
        </p:spPr>
        <p:txBody>
          <a:bodyPr/>
          <a:lstStyle>
            <a:lvl1pPr>
              <a:lnSpc>
                <a:spcPct val="120000"/>
              </a:lnSpc>
              <a:spcAft>
                <a:spcPts val="900"/>
              </a:spcAft>
              <a:defRPr/>
            </a:lvl1pPr>
            <a:lvl2pPr>
              <a:lnSpc>
                <a:spcPct val="120000"/>
              </a:lnSpc>
              <a:spcAft>
                <a:spcPts val="900"/>
              </a:spcAft>
              <a:defRPr/>
            </a:lvl2pPr>
            <a:lvl3pPr>
              <a:lnSpc>
                <a:spcPct val="120000"/>
              </a:lnSpc>
              <a:defRPr baseline="0"/>
            </a:lvl3pPr>
            <a:lvl4pPr>
              <a:lnSpc>
                <a:spcPct val="120000"/>
              </a:lnSpc>
              <a:defRPr baseline="0"/>
            </a:lvl4pPr>
            <a:lvl5pPr>
              <a:lnSpc>
                <a:spcPct val="120000"/>
              </a:lnSpc>
              <a:defRPr baseline="0"/>
            </a:lvl5pPr>
          </a:lstStyle>
          <a:p>
            <a:pPr lvl="0">
              <a:defRPr/>
            </a:pPr>
            <a:r>
              <a:rPr lang="en-US" altLang="ko-KR"/>
              <a:t>Master Text Style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Second Text</a:t>
            </a:r>
            <a:endParaRPr lang="en-US" altLang="ko-KR"/>
          </a:p>
          <a:p>
            <a:pPr lvl="2">
              <a:defRPr/>
            </a:pPr>
            <a:r>
              <a:rPr lang="en-US" altLang="ko-KR"/>
              <a:t>Third Text</a:t>
            </a:r>
            <a:endParaRPr lang="en-US" altLang="ko-KR"/>
          </a:p>
          <a:p>
            <a:pPr lvl="3">
              <a:defRPr/>
            </a:pPr>
            <a:r>
              <a:rPr lang="en-US" altLang="ko-KR"/>
              <a:t>Fourth Text</a:t>
            </a:r>
            <a:endParaRPr lang="en-US" altLang="ko-KR"/>
          </a:p>
          <a:p>
            <a:pPr lvl="4">
              <a:defRPr/>
            </a:pPr>
            <a:r>
              <a:rPr lang="en-US" altLang="ko-KR"/>
              <a:t>Fifth Text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D8D2C9-F5A5-4A0D-B920-B2EB7C68C60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1037064" y="936125"/>
            <a:ext cx="10361342" cy="636586"/>
          </a:xfrm>
        </p:spPr>
        <p:txBody>
          <a:bodyPr/>
          <a:lstStyle>
            <a:lvl1pPr marL="0" indent="0">
              <a:buNone/>
              <a:defRPr baseline="0">
                <a:solidFill>
                  <a:srgbClr val="92d050"/>
                </a:solidFill>
                <a:latin typeface="Helvetica 45 Light"/>
              </a:defRPr>
            </a:lvl1pPr>
          </a:lstStyle>
          <a:p>
            <a:pPr lvl="0">
              <a:defRPr/>
            </a:pPr>
            <a:r>
              <a:rPr lang="en-US" altLang="ko-KR"/>
              <a:t>SubTitle Style</a:t>
            </a:r>
            <a:endParaRPr lang="ko-KR" altLang="en-US"/>
          </a:p>
        </p:txBody>
      </p:sp>
      <p:sp>
        <p:nvSpPr>
          <p:cNvPr id="11" name="TextBox 10"/>
          <p:cNvSpPr txBox="1"/>
          <p:nvPr userDrawn="1"/>
        </p:nvSpPr>
        <p:spPr>
          <a:xfrm rot="5400000">
            <a:off x="819473" y="998114"/>
            <a:ext cx="288861" cy="400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50">
                <a:solidFill>
                  <a:srgbClr val="92d050"/>
                </a:solidFill>
                <a:latin typeface="Helvetica 65 Medium"/>
              </a:rPr>
              <a:t>^</a:t>
            </a:r>
            <a:endParaRPr lang="ko-KR" altLang="en-US" sz="1350">
              <a:solidFill>
                <a:srgbClr val="92d050"/>
              </a:solidFill>
              <a:latin typeface="Helvetica 65 Medium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2_제목 및 내용" preserve="1" userDrawn="1">
  <p:cSld name="2_제목 및 내용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6585993"/>
            <a:ext cx="12192000" cy="272006"/>
          </a:xfrm>
          <a:prstGeom prst="rect">
            <a:avLst/>
          </a:prstGeom>
          <a:solidFill>
            <a:srgbClr val="cfe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47866" y="1456974"/>
            <a:ext cx="10805932" cy="4719988"/>
          </a:xfrm>
        </p:spPr>
        <p:txBody>
          <a:bodyPr>
            <a:normAutofit/>
          </a:bodyPr>
          <a:lstStyle>
            <a:lvl1pPr>
              <a:lnSpc>
                <a:spcPct val="125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cs typeface="Segoe UI Light"/>
              </a:defRPr>
            </a:lvl1pPr>
            <a:lvl2pPr>
              <a:lnSpc>
                <a:spcPct val="125000"/>
              </a:lnSpc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cs typeface="Segoe UI Light"/>
              </a:defRPr>
            </a:lvl2pPr>
            <a:lvl3pPr>
              <a:lnSpc>
                <a:spcPct val="125000"/>
              </a:lnSpc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cs typeface="Segoe UI Light"/>
              </a:defRPr>
            </a:lvl3pPr>
            <a:lvl4pPr>
              <a:lnSpc>
                <a:spcPct val="125000"/>
              </a:lnSpc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cs typeface="Segoe UI Light"/>
              </a:defRPr>
            </a:lvl4pPr>
            <a:lvl5pPr>
              <a:lnSpc>
                <a:spcPct val="125000"/>
              </a:lnSpc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cs typeface="Segoe UI Light"/>
              </a:defRPr>
            </a:lvl5pPr>
          </a:lstStyle>
          <a:p>
            <a:pPr lvl="0">
              <a:defRPr/>
            </a:pPr>
            <a:r>
              <a:rPr lang="en-US" altLang="ko-KR"/>
              <a:t>Master Text Style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Second </a:t>
            </a:r>
            <a:endParaRPr lang="en-US" altLang="ko-KR"/>
          </a:p>
          <a:p>
            <a:pPr lvl="2">
              <a:defRPr/>
            </a:pPr>
            <a:r>
              <a:rPr lang="en-US" altLang="ko-KR"/>
              <a:t>Third</a:t>
            </a:r>
            <a:endParaRPr lang="en-US" altLang="ko-KR"/>
          </a:p>
          <a:p>
            <a:pPr lvl="3">
              <a:defRPr/>
            </a:pPr>
            <a:r>
              <a:rPr lang="en-US" altLang="ko-KR"/>
              <a:t>Fourth</a:t>
            </a:r>
            <a:endParaRPr lang="en-US" altLang="ko-KR"/>
          </a:p>
          <a:p>
            <a:pPr lvl="4">
              <a:defRPr/>
            </a:pPr>
            <a:r>
              <a:rPr lang="en-US" altLang="ko-KR"/>
              <a:t>Fifth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6620721"/>
            <a:ext cx="691200" cy="219525"/>
          </a:xfrm>
        </p:spPr>
        <p:txBody>
          <a:bodyPr/>
          <a:lstStyle>
            <a:lvl1pPr algn="l">
              <a:defRPr sz="1100">
                <a:solidFill>
                  <a:schemeClr val="dk1"/>
                </a:solidFill>
                <a:latin typeface="Segoe UI Semibold"/>
                <a:cs typeface="Segoe UI Semibold"/>
              </a:defRPr>
            </a:lvl1pPr>
          </a:lstStyle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691197" y="6585988"/>
            <a:ext cx="11500803" cy="260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100" b="0">
                <a:solidFill>
                  <a:schemeClr val="dk1"/>
                </a:solidFill>
                <a:latin typeface="Segoe UI Semibold"/>
                <a:ea typeface="+mn-ea"/>
                <a:cs typeface="Segoe UI Semibold"/>
              </a:rPr>
              <a:t>Lecture </a:t>
            </a:r>
            <a:r>
              <a:rPr lang="en-US" altLang="ko-KR" sz="1100" b="0" baseline="0">
                <a:solidFill>
                  <a:schemeClr val="dk1"/>
                </a:solidFill>
                <a:latin typeface="Segoe UI Light"/>
                <a:ea typeface="+mn-ea"/>
                <a:cs typeface="Segoe UI Light"/>
              </a:rPr>
              <a:t>|</a:t>
            </a:r>
            <a:r>
              <a:rPr lang="en-US" altLang="ko-KR" sz="1100" b="0">
                <a:solidFill>
                  <a:schemeClr val="dk1"/>
                </a:solidFill>
                <a:latin typeface="Segoe UI Light"/>
                <a:ea typeface="+mn-ea"/>
                <a:cs typeface="Segoe UI Light"/>
              </a:rPr>
              <a:t> Computer</a:t>
            </a:r>
            <a:r>
              <a:rPr lang="ko-KR" altLang="en-US" sz="1100" b="0">
                <a:solidFill>
                  <a:schemeClr val="dk1"/>
                </a:solidFill>
                <a:latin typeface="Segoe UI Light"/>
                <a:ea typeface="+mn-ea"/>
                <a:cs typeface="Segoe UI Light"/>
              </a:rPr>
              <a:t> </a:t>
            </a:r>
            <a:r>
              <a:rPr lang="en-US" altLang="ko-KR" sz="1100" b="0" baseline="0">
                <a:solidFill>
                  <a:schemeClr val="dk1"/>
                </a:solidFill>
                <a:latin typeface="Segoe UI Light"/>
                <a:ea typeface="+mn-ea"/>
                <a:cs typeface="Segoe UI Light"/>
              </a:rPr>
              <a:t>Science</a:t>
            </a:r>
            <a:r>
              <a:rPr lang="en-US" altLang="ko-KR" sz="1100" b="0">
                <a:solidFill>
                  <a:schemeClr val="dk1"/>
                </a:solidFill>
                <a:latin typeface="Segoe UI Light"/>
                <a:ea typeface="+mn-ea"/>
                <a:cs typeface="Segoe UI Light"/>
              </a:rPr>
              <a:t>,</a:t>
            </a:r>
            <a:r>
              <a:rPr lang="en-US" altLang="ko-KR" sz="1100" b="0" baseline="0">
                <a:solidFill>
                  <a:schemeClr val="dk1"/>
                </a:solidFill>
                <a:latin typeface="Segoe UI Light"/>
                <a:ea typeface="+mn-ea"/>
                <a:cs typeface="Segoe UI Light"/>
              </a:rPr>
              <a:t> R.O.K. Air Force Academy</a:t>
            </a:r>
            <a:endParaRPr lang="en-US" altLang="ko-KR" sz="1100" b="0" baseline="0">
              <a:solidFill>
                <a:schemeClr val="dk1"/>
              </a:solidFill>
              <a:latin typeface="Segoe UI Light"/>
              <a:ea typeface="+mn-ea"/>
              <a:cs typeface="Segoe UI Light"/>
            </a:endParaRP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95325"/>
            <a:ext cx="10794130" cy="304800"/>
          </a:xfrm>
        </p:spPr>
        <p:txBody>
          <a:bodyPr wrap="square" lIns="0" tIns="0" rIns="0" bIns="0" anchor="ctr" anchorCtr="0">
            <a:spAutoFit/>
          </a:bodyPr>
          <a:lstStyle>
            <a:lvl1pPr marL="0" indent="65127">
              <a:buNone/>
              <a:defRPr xmlns:mc="http://schemas.openxmlformats.org/markup-compatibility/2006" xmlns:hp="http://schemas.haansoft.com/office/presentation/8.0" kumimoji="0" sz="2800" b="0" i="0" u="none" strike="noStrike" cap="none" normalizeH="0" baseline="0" mc:Ignorable="hp" hp:hslEmbossed="0">
                <a:solidFill>
                  <a:schemeClr val="dk1"/>
                </a:solidFill>
                <a:latin typeface="Segoe UI Semibold"/>
                <a:ea typeface="+mj-ea"/>
                <a:cs typeface="Segoe UI Semibold"/>
              </a:defRPr>
            </a:lvl1pPr>
          </a:lstStyle>
          <a:p>
            <a:pPr lvl="0">
              <a:defRPr/>
            </a:pPr>
            <a:r>
              <a:rPr lang="en-US" altLang="ko-KR"/>
              <a:t>Subtitle</a:t>
            </a:r>
            <a:endParaRPr lang="ko-KR" altLang="en-US"/>
          </a:p>
        </p:txBody>
      </p:sp>
      <p:cxnSp>
        <p:nvCxnSpPr>
          <p:cNvPr id="15" name="직선 연결선 11"/>
          <p:cNvCxnSpPr/>
          <p:nvPr userDrawn="1"/>
        </p:nvCxnSpPr>
        <p:spPr>
          <a:xfrm>
            <a:off x="669148" y="1119661"/>
            <a:ext cx="10705338" cy="0"/>
          </a:xfrm>
          <a:prstGeom prst="line">
            <a:avLst/>
          </a:prstGeom>
          <a:noFill/>
          <a:ln w="63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</p:cxnSp>
      <p:cxnSp>
        <p:nvCxnSpPr>
          <p:cNvPr id="18" name=""/>
          <p:cNvCxnSpPr/>
          <p:nvPr userDrawn="1"/>
        </p:nvCxnSpPr>
        <p:spPr>
          <a:xfrm>
            <a:off x="628865" y="1123516"/>
            <a:ext cx="10737295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838200" y="2002631"/>
            <a:ext cx="10515600" cy="2852736"/>
          </a:xfrm>
        </p:spPr>
        <p:txBody>
          <a:bodyPr anchor="ctr" anchorCtr="0"/>
          <a:lstStyle>
            <a:lvl1pPr algn="ctr">
              <a:defRPr xmlns:mc="http://schemas.openxmlformats.org/markup-compatibility/2006" xmlns:hp="http://schemas.haansoft.com/office/presentation/8.0" kumimoji="0" sz="3200" b="0" i="0" u="none" strike="noStrike" cap="none" normalizeH="0" baseline="0" mc:Ignorable="hp" hp:hslEmbossed="0">
                <a:solidFill>
                  <a:schemeClr val="dk1"/>
                </a:solidFill>
                <a:latin typeface="Segoe UI Semibold"/>
                <a:ea typeface="+mj-ea"/>
                <a:cs typeface="Segoe UI Semibold"/>
              </a:defRPr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0" name="직사각형 10"/>
          <p:cNvSpPr/>
          <p:nvPr userDrawn="1"/>
        </p:nvSpPr>
        <p:spPr>
          <a:xfrm>
            <a:off x="0" y="6585993"/>
            <a:ext cx="12192000" cy="272006"/>
          </a:xfrm>
          <a:prstGeom prst="rect">
            <a:avLst/>
          </a:prstGeom>
          <a:solidFill>
            <a:srgbClr val="cfe2eb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2f5597"/>
              </a:solidFill>
              <a:latin typeface="Segoe UI Light"/>
              <a:ea typeface="맑은 고딕"/>
              <a:cs typeface="Segoe UI Light"/>
            </a:endParaRPr>
          </a:p>
        </p:txBody>
      </p:sp>
      <p:sp>
        <p:nvSpPr>
          <p:cNvPr id="11" name="Slide Number Placeholder 5"/>
          <p:cNvSpPr>
            <a:spLocks noGrp="1"/>
          </p:cNvSpPr>
          <p:nvPr userDrawn="1">
            <p:ph type="sldNum" sz="quarter" idx="10"/>
          </p:nvPr>
        </p:nvSpPr>
        <p:spPr>
          <a:xfrm>
            <a:off x="0" y="6620721"/>
            <a:ext cx="691200" cy="219525"/>
          </a:xfrm>
        </p:spPr>
        <p:txBody>
          <a:bodyPr vert="horz" lIns="91440" tIns="45720" rIns="91440" bIns="45720"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B08FFF47-F7C8-4417-B66B-1876CACD7C6F}" type="slidenum"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Segoe UI Semibold"/>
                <a:ea typeface="맑은 고딕"/>
                <a:cs typeface="Segoe UI Semibold"/>
              </a:rPr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000000"/>
              </a:solidFill>
              <a:latin typeface="Segoe UI Semibold"/>
              <a:ea typeface="맑은 고딕"/>
              <a:cs typeface="Segoe UI Semibold"/>
            </a:endParaRPr>
          </a:p>
        </p:txBody>
      </p:sp>
      <p:sp>
        <p:nvSpPr>
          <p:cNvPr id="12" name="TextBox 7"/>
          <p:cNvSpPr txBox="1"/>
          <p:nvPr userDrawn="1"/>
        </p:nvSpPr>
        <p:spPr>
          <a:xfrm>
            <a:off x="691197" y="6585988"/>
            <a:ext cx="11500803" cy="26058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Segoe UI Semibold"/>
                <a:ea typeface="맑은 고딕"/>
                <a:cs typeface="Segoe UI Semibold"/>
              </a:rPr>
              <a:t>Lecture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Segoe UI Light"/>
                <a:ea typeface="맑은 고딕"/>
                <a:cs typeface="Segoe UI Light"/>
              </a:rPr>
              <a:t>| Computer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Segoe UI Light"/>
                <a:ea typeface="맑은 고딕"/>
                <a:cs typeface="Segoe UI Light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Segoe UI Light"/>
                <a:ea typeface="맑은 고딕"/>
                <a:cs typeface="Segoe UI Light"/>
              </a:rPr>
              <a:t>Science, R.O.K. Air Force Academy</a:t>
            </a:r>
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<a:solidFill>
                <a:srgbClr val="000000"/>
              </a:solidFill>
              <a:latin typeface="Segoe UI Light"/>
              <a:ea typeface="맑은 고딕"/>
              <a:cs typeface="Segoe UI Light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351337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351337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839788" y="365125"/>
            <a:ext cx="10515600" cy="1325562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2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35133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</p:sldLayoutIdLst>
  <p:transition xmlns:mc="http://schemas.openxmlformats.org/markup-compatibility/2006" xmlns:hp="http://schemas.haansoft.com/office/presentation/8.0" mc:Ignorable="hp" hp:hslDur="500"/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Relationship Id="rId5" Type="http://schemas.openxmlformats.org/officeDocument/2006/relationships/image" Target="../media/image18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Relationship Id="rId3" Type="http://schemas.openxmlformats.org/officeDocument/2006/relationships/image" Target="../media/image30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Relationship Id="rId3" Type="http://schemas.openxmlformats.org/officeDocument/2006/relationships/image" Target="../media/image33.png"  /><Relationship Id="rId4" Type="http://schemas.openxmlformats.org/officeDocument/2006/relationships/image" Target="../media/image3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Relationship Id="rId4" Type="http://schemas.openxmlformats.org/officeDocument/2006/relationships/image" Target="../media/image36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png"  /><Relationship Id="rId3" Type="http://schemas.openxmlformats.org/officeDocument/2006/relationships/image" Target="../media/image39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png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png"  /><Relationship Id="rId3" Type="http://schemas.openxmlformats.org/officeDocument/2006/relationships/image" Target="../media/image45.png"  /><Relationship Id="rId4" Type="http://schemas.openxmlformats.org/officeDocument/2006/relationships/image" Target="../media/image46.png"  /><Relationship Id="rId5" Type="http://schemas.openxmlformats.org/officeDocument/2006/relationships/image" Target="../media/image47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png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Relationship Id="rId5" Type="http://schemas.openxmlformats.org/officeDocument/2006/relationships/image" Target="../media/image51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png"  /><Relationship Id="rId3" Type="http://schemas.openxmlformats.org/officeDocument/2006/relationships/image" Target="../media/image5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png"  /><Relationship Id="rId3" Type="http://schemas.openxmlformats.org/officeDocument/2006/relationships/image" Target="../media/image56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png"  /><Relationship Id="rId3" Type="http://schemas.openxmlformats.org/officeDocument/2006/relationships/image" Target="../media/image58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png"  /><Relationship Id="rId3" Type="http://schemas.openxmlformats.org/officeDocument/2006/relationships/image" Target="../media/image62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1747156"/>
            <a:ext cx="10363200" cy="3363686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1900">
                <a:solidFill>
                  <a:schemeClr val="accent5"/>
                </a:solidFill>
                <a:latin typeface="Segoe UI Semibold"/>
                <a:ea typeface="+mn-ea"/>
                <a:cs typeface="Segoe UI Semibold"/>
              </a:rPr>
              <a:t>23-1</a:t>
            </a:r>
            <a:r>
              <a:rPr lang="ko-KR" altLang="en-US" sz="1900">
                <a:solidFill>
                  <a:schemeClr val="accent5"/>
                </a:solidFill>
                <a:latin typeface="Segoe UI Semibold"/>
                <a:ea typeface="+mn-ea"/>
                <a:cs typeface="Segoe UI Semibold"/>
              </a:rPr>
              <a:t>학기 네트워크 프로그래밍</a:t>
            </a:r>
            <a:br>
              <a:rPr lang="ko-KR" altLang="en-US" sz="3900">
                <a:solidFill>
                  <a:schemeClr val="accent2"/>
                </a:solidFill>
              </a:rPr>
            </a:br>
            <a:r>
              <a:rPr lang="ko-KR" altLang="ko-KR" sz="3100">
                <a:solidFill>
                  <a:schemeClr val="bg2">
                    <a:lumMod val="25000"/>
                  </a:schemeClr>
                </a:solidFill>
                <a:latin typeface="Segoe UI Semilight"/>
                <a:ea typeface="+mj-ea"/>
                <a:cs typeface="Segoe UI Semilight"/>
              </a:rPr>
              <a:t>0</a:t>
            </a:r>
            <a:r>
              <a:rPr lang="en-US" altLang="ko-KR" sz="3100">
                <a:solidFill>
                  <a:schemeClr val="bg2">
                    <a:lumMod val="25000"/>
                  </a:schemeClr>
                </a:solidFill>
                <a:latin typeface="Segoe UI Semilight"/>
                <a:ea typeface="+mj-ea"/>
                <a:cs typeface="Segoe UI Semilight"/>
              </a:rPr>
              <a:t>3</a:t>
            </a:r>
            <a:r>
              <a:rPr lang="ko-KR" altLang="ko-KR" sz="3100">
                <a:solidFill>
                  <a:schemeClr val="bg2">
                    <a:lumMod val="25000"/>
                  </a:schemeClr>
                </a:solidFill>
                <a:latin typeface="Segoe UI Semilight"/>
                <a:ea typeface="+mj-ea"/>
                <a:cs typeface="Segoe UI Semilight"/>
              </a:rPr>
              <a:t>. HTML5 </a:t>
            </a:r>
            <a:r>
              <a:rPr lang="ko-KR" altLang="en-US" sz="3100">
                <a:solidFill>
                  <a:schemeClr val="bg2">
                    <a:lumMod val="25000"/>
                  </a:schemeClr>
                </a:solidFill>
                <a:latin typeface="Segoe UI Semilight"/>
                <a:ea typeface="+mj-ea"/>
                <a:cs typeface="Segoe UI Semilight"/>
              </a:rPr>
              <a:t>문서 구조화와 웹폼</a:t>
            </a:r>
            <a:endParaRPr lang="ko-KR" altLang="en-US" sz="3100">
              <a:solidFill>
                <a:schemeClr val="bg2">
                  <a:lumMod val="25000"/>
                </a:schemeClr>
              </a:solidFill>
              <a:latin typeface="Segoe UI Semilight"/>
              <a:ea typeface="+mj-ea"/>
              <a:cs typeface="Segoe UI Semilight"/>
            </a:endParaRPr>
          </a:p>
        </p:txBody>
      </p:sp>
      <p:sp>
        <p:nvSpPr>
          <p:cNvPr id="6" name="직사각형 10"/>
          <p:cNvSpPr/>
          <p:nvPr userDrawn="1"/>
        </p:nvSpPr>
        <p:spPr>
          <a:xfrm>
            <a:off x="0" y="6585993"/>
            <a:ext cx="12192000" cy="272006"/>
          </a:xfrm>
          <a:prstGeom prst="rect">
            <a:avLst/>
          </a:prstGeom>
          <a:solidFill>
            <a:srgbClr val="cfe2eb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2f5597"/>
              </a:solidFill>
              <a:latin typeface="Segoe UI Light"/>
              <a:ea typeface="맑은 고딕"/>
              <a:cs typeface="Segoe UI Light"/>
            </a:endParaRPr>
          </a:p>
        </p:txBody>
      </p:sp>
      <p:sp>
        <p:nvSpPr>
          <p:cNvPr id="7" name="TextBox 7"/>
          <p:cNvSpPr txBox="1"/>
          <p:nvPr userDrawn="1"/>
        </p:nvSpPr>
        <p:spPr>
          <a:xfrm>
            <a:off x="691197" y="6585988"/>
            <a:ext cx="11500803" cy="26058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Segoe UI Semibold"/>
                <a:ea typeface="맑은 고딕"/>
                <a:cs typeface="Segoe UI Semibold"/>
              </a:rPr>
              <a:t>Lecture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Segoe UI Light"/>
                <a:ea typeface="맑은 고딕"/>
                <a:cs typeface="Segoe UI Light"/>
              </a:rPr>
              <a:t>| Computer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Segoe UI Light"/>
                <a:ea typeface="맑은 고딕"/>
                <a:cs typeface="Segoe UI Light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Segoe UI Light"/>
                <a:ea typeface="맑은 고딕"/>
                <a:cs typeface="Segoe UI Light"/>
              </a:rPr>
              <a:t>Science, R.O.K. Air Force Academy</a:t>
            </a:r>
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<a:solidFill>
                <a:srgbClr val="000000"/>
              </a:solidFill>
              <a:latin typeface="Segoe UI Light"/>
              <a:ea typeface="맑은 고딕"/>
              <a:cs typeface="Segoe UI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예제 </a:t>
            </a:r>
            <a:r>
              <a:rPr lang="en-US" altLang="ko-KR"/>
              <a:t>3-1 </a:t>
            </a:r>
            <a:r>
              <a:rPr lang="ko-KR" altLang="en-US"/>
              <a:t>구조화된 </a:t>
            </a:r>
            <a:r>
              <a:rPr lang="en-US" altLang="ko-KR"/>
              <a:t>HTML5 </a:t>
            </a:r>
            <a:r>
              <a:rPr lang="ko-KR" altLang="en-US"/>
              <a:t>문서 작성</a:t>
            </a:r>
            <a:endParaRPr lang="ko-KR" altLang="en-US"/>
          </a:p>
        </p:txBody>
      </p:sp>
      <p:sp>
        <p:nvSpPr>
          <p:cNvPr id="5" name="직사각형 3"/>
          <p:cNvSpPr/>
          <p:nvPr/>
        </p:nvSpPr>
        <p:spPr>
          <a:xfrm>
            <a:off x="1912520" y="1251308"/>
            <a:ext cx="5688632" cy="52142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200"/>
              <a:t>&lt;!DOCTYPE 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&lt;meta charset="utf-8"&gt;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&lt;title&gt;HTML5 </a:t>
            </a:r>
            <a:r>
              <a:rPr lang="ko-KR" altLang="en-US" sz="1200"/>
              <a:t>문서 구조 시맨틱 태그 사용</a:t>
            </a:r>
            <a:r>
              <a:rPr lang="en-US" altLang="ko-KR" sz="1200"/>
              <a:t>&lt;/title&gt;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 b="1"/>
              <a:t>&lt;style&gt;</a:t>
            </a:r>
            <a:endParaRPr lang="en-US" altLang="ko-KR" sz="1200" b="1"/>
          </a:p>
          <a:p>
            <a:pPr defTabSz="179999">
              <a:defRPr/>
            </a:pPr>
            <a:endParaRPr lang="en-US" altLang="ko-KR" sz="1200"/>
          </a:p>
          <a:p>
            <a:pPr defTabSz="179999">
              <a:defRPr/>
            </a:pPr>
            <a:endParaRPr lang="en-US" altLang="ko-KR" sz="1200"/>
          </a:p>
          <a:p>
            <a:pPr defTabSz="179999">
              <a:defRPr/>
            </a:pPr>
            <a:endParaRPr lang="en-US" altLang="ko-KR" sz="1200"/>
          </a:p>
          <a:p>
            <a:pPr defTabSz="179999">
              <a:defRPr/>
            </a:pPr>
            <a:endParaRPr lang="en-US" altLang="ko-KR" sz="1200"/>
          </a:p>
          <a:p>
            <a:pPr defTabSz="179999">
              <a:defRPr/>
            </a:pPr>
            <a:endParaRPr lang="en-US" altLang="ko-KR" sz="1200"/>
          </a:p>
          <a:p>
            <a:pPr defTabSz="179999">
              <a:defRPr/>
            </a:pPr>
            <a:endParaRPr lang="en-US" altLang="ko-KR" sz="1200"/>
          </a:p>
          <a:p>
            <a:pPr defTabSz="179999">
              <a:defRPr/>
            </a:pPr>
            <a:endParaRPr lang="en-US" altLang="ko-KR" sz="1200"/>
          </a:p>
          <a:p>
            <a:pPr defTabSz="179999">
              <a:defRPr/>
            </a:pPr>
            <a:endParaRPr lang="en-US" altLang="ko-KR" sz="1200"/>
          </a:p>
          <a:p>
            <a:pPr defTabSz="179999">
              <a:defRPr/>
            </a:pPr>
            <a:endParaRPr lang="en-US" altLang="ko-KR" sz="1200"/>
          </a:p>
          <a:p>
            <a:pPr defTabSz="179999">
              <a:defRPr/>
            </a:pPr>
            <a:endParaRPr lang="en-US" altLang="ko-KR" sz="1200"/>
          </a:p>
          <a:p>
            <a:pPr defTabSz="179999">
              <a:defRPr/>
            </a:pPr>
            <a:endParaRPr lang="en-US" altLang="ko-KR" sz="1200"/>
          </a:p>
          <a:p>
            <a:pPr defTabSz="179999">
              <a:defRPr/>
            </a:pPr>
            <a:endParaRPr lang="en-US" altLang="ko-KR" sz="1200"/>
          </a:p>
          <a:p>
            <a:pPr defTabSz="179999">
              <a:defRPr/>
            </a:pPr>
            <a:r>
              <a:rPr lang="en-US" altLang="ko-KR" sz="1200" b="1"/>
              <a:t>&lt;/style&gt;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/>
              <a:t>&lt;/head&gt;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 b="1"/>
              <a:t>&lt;body&gt;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/>
              <a:t>	</a:t>
            </a:r>
            <a:r>
              <a:rPr lang="en-US" altLang="ko-KR" sz="1200" b="1"/>
              <a:t>&lt;header&gt;</a:t>
            </a:r>
            <a:r>
              <a:rPr lang="en-US" altLang="ko-KR" sz="1200"/>
              <a:t>header</a:t>
            </a:r>
            <a:r>
              <a:rPr lang="en-US" altLang="ko-KR" sz="1200" b="1"/>
              <a:t>&lt;/header&gt;</a:t>
            </a:r>
            <a:endParaRPr lang="en-US" altLang="ko-KR" sz="1200" b="1"/>
          </a:p>
          <a:p>
            <a:pPr defTabSz="179999">
              <a:defRPr/>
            </a:pPr>
            <a:r>
              <a:rPr lang="nb-NO" altLang="ko-KR" sz="1200"/>
              <a:t>	</a:t>
            </a:r>
            <a:r>
              <a:rPr lang="nb-NO" altLang="ko-KR" sz="1200" b="1"/>
              <a:t>&lt;nav&gt;</a:t>
            </a:r>
            <a:r>
              <a:rPr lang="nb-NO" altLang="ko-KR" sz="1200"/>
              <a:t>nav</a:t>
            </a:r>
            <a:r>
              <a:rPr lang="nb-NO" altLang="ko-KR" sz="1200" b="1"/>
              <a:t>&lt;/nav&gt;</a:t>
            </a:r>
            <a:endParaRPr lang="nb-NO" altLang="ko-KR" sz="1200" b="1"/>
          </a:p>
          <a:p>
            <a:pPr defTabSz="179999">
              <a:defRPr/>
            </a:pPr>
            <a:r>
              <a:rPr lang="en-US" altLang="ko-KR" sz="1200"/>
              <a:t>	</a:t>
            </a:r>
            <a:r>
              <a:rPr lang="en-US" altLang="ko-KR" sz="1200" b="1"/>
              <a:t>&lt;section&gt;</a:t>
            </a:r>
            <a:r>
              <a:rPr lang="en-US" altLang="ko-KR" sz="1200"/>
              <a:t>section</a:t>
            </a:r>
            <a:r>
              <a:rPr lang="en-US" altLang="ko-KR" sz="1200" b="1"/>
              <a:t>&lt;/section&gt;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/>
              <a:t>	</a:t>
            </a:r>
            <a:r>
              <a:rPr lang="en-US" altLang="ko-KR" sz="1200" b="1"/>
              <a:t>&lt;aside&gt;</a:t>
            </a:r>
            <a:r>
              <a:rPr lang="en-US" altLang="ko-KR" sz="1200"/>
              <a:t>aside</a:t>
            </a:r>
            <a:r>
              <a:rPr lang="en-US" altLang="ko-KR" sz="1200" b="1"/>
              <a:t>&lt;/aside&gt;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/>
              <a:t>	</a:t>
            </a:r>
            <a:r>
              <a:rPr lang="en-US" altLang="ko-KR" sz="1200" b="1"/>
              <a:t>&lt;footer&gt;</a:t>
            </a:r>
            <a:r>
              <a:rPr lang="en-US" altLang="ko-KR" sz="1200"/>
              <a:t>footer</a:t>
            </a:r>
            <a:r>
              <a:rPr lang="en-US" altLang="ko-KR" sz="1200" b="1"/>
              <a:t>&lt;/footer&gt;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/>
              <a:t>&lt;/body&gt;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&lt;/html&gt;</a:t>
            </a:r>
            <a:endParaRPr lang="ko-KR" altLang="en-US" sz="1200"/>
          </a:p>
        </p:txBody>
      </p:sp>
      <p:sp>
        <p:nvSpPr>
          <p:cNvPr id="6" name="직사각형 9"/>
          <p:cNvSpPr/>
          <p:nvPr/>
        </p:nvSpPr>
        <p:spPr>
          <a:xfrm>
            <a:off x="1984529" y="2435262"/>
            <a:ext cx="5164606" cy="2101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defTabSz="179999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html, body</a:t>
            </a:r>
            <a:r>
              <a:rPr lang="en-US" altLang="ko-KR" sz="1200">
                <a:solidFill>
                  <a:schemeClr val="tx1"/>
                </a:solidFill>
              </a:rPr>
              <a:t> { margin: 0; padding: 0; height: 100%; }</a:t>
            </a:r>
            <a:endParaRPr lang="en-US" altLang="ko-KR" sz="1200">
              <a:solidFill>
                <a:schemeClr val="tx1"/>
              </a:solidFill>
            </a:endParaRPr>
          </a:p>
          <a:p>
            <a:pPr defTabSz="179999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header </a:t>
            </a:r>
            <a:r>
              <a:rPr lang="en-US" altLang="ko-KR" sz="1200">
                <a:solidFill>
                  <a:schemeClr val="tx1"/>
                </a:solidFill>
              </a:rPr>
              <a:t>{ width: 100%; height: 15%; </a:t>
            </a:r>
            <a:endParaRPr lang="en-US" altLang="ko-KR" sz="1200">
              <a:solidFill>
                <a:schemeClr val="tx1"/>
              </a:solidFill>
            </a:endParaRPr>
          </a:p>
          <a:p>
            <a:pPr defTabSz="179999">
              <a:defRPr/>
            </a:pPr>
            <a:r>
              <a:rPr lang="en-US" altLang="ko-KR" sz="1200">
                <a:solidFill>
                  <a:schemeClr val="tx1"/>
                </a:solidFill>
              </a:rPr>
              <a:t>		background: yellow; }</a:t>
            </a:r>
            <a:endParaRPr lang="en-US" altLang="ko-KR" sz="1200">
              <a:solidFill>
                <a:schemeClr val="tx1"/>
              </a:solidFill>
            </a:endParaRPr>
          </a:p>
          <a:p>
            <a:pPr defTabSz="179999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nav </a:t>
            </a:r>
            <a:r>
              <a:rPr lang="en-US" altLang="ko-KR" sz="1200">
                <a:solidFill>
                  <a:schemeClr val="tx1"/>
                </a:solidFill>
              </a:rPr>
              <a:t>{ width: 15%; height: 70%; float: left; </a:t>
            </a:r>
            <a:endParaRPr lang="en-US" altLang="ko-KR" sz="1200">
              <a:solidFill>
                <a:schemeClr val="tx1"/>
              </a:solidFill>
            </a:endParaRPr>
          </a:p>
          <a:p>
            <a:pPr defTabSz="179999">
              <a:defRPr/>
            </a:pPr>
            <a:r>
              <a:rPr lang="en-US" altLang="ko-KR" sz="1200">
                <a:solidFill>
                  <a:schemeClr val="tx1"/>
                </a:solidFill>
              </a:rPr>
              <a:t>		background: orange; }</a:t>
            </a:r>
            <a:endParaRPr lang="en-US" altLang="ko-KR" sz="1200">
              <a:solidFill>
                <a:schemeClr val="tx1"/>
              </a:solidFill>
            </a:endParaRPr>
          </a:p>
          <a:p>
            <a:pPr defTabSz="179999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section </a:t>
            </a:r>
            <a:r>
              <a:rPr lang="en-US" altLang="ko-KR" sz="1200">
                <a:solidFill>
                  <a:schemeClr val="tx1"/>
                </a:solidFill>
              </a:rPr>
              <a:t>{ width: 70%; height: 70%; float: left; </a:t>
            </a:r>
            <a:endParaRPr lang="en-US" altLang="ko-KR" sz="1200">
              <a:solidFill>
                <a:schemeClr val="tx1"/>
              </a:solidFill>
            </a:endParaRPr>
          </a:p>
          <a:p>
            <a:pPr defTabSz="179999">
              <a:defRPr/>
            </a:pPr>
            <a:r>
              <a:rPr lang="en-US" altLang="ko-KR" sz="1200">
                <a:solidFill>
                  <a:schemeClr val="tx1"/>
                </a:solidFill>
              </a:rPr>
              <a:t>		background: olivedrab; }</a:t>
            </a:r>
            <a:endParaRPr lang="en-US" altLang="ko-KR" sz="1200">
              <a:solidFill>
                <a:schemeClr val="tx1"/>
              </a:solidFill>
            </a:endParaRPr>
          </a:p>
          <a:p>
            <a:pPr defTabSz="179999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aside </a:t>
            </a:r>
            <a:r>
              <a:rPr lang="en-US" altLang="ko-KR" sz="1200">
                <a:solidFill>
                  <a:schemeClr val="tx1"/>
                </a:solidFill>
              </a:rPr>
              <a:t>{ width: 15%; height: 70%; float: left; </a:t>
            </a:r>
            <a:endParaRPr lang="en-US" altLang="ko-KR" sz="1200">
              <a:solidFill>
                <a:schemeClr val="tx1"/>
              </a:solidFill>
            </a:endParaRPr>
          </a:p>
          <a:p>
            <a:pPr defTabSz="179999">
              <a:defRPr/>
            </a:pPr>
            <a:r>
              <a:rPr lang="en-US" altLang="ko-KR" sz="1200">
                <a:solidFill>
                  <a:schemeClr val="tx1"/>
                </a:solidFill>
              </a:rPr>
              <a:t>		background: orange; }</a:t>
            </a:r>
            <a:endParaRPr lang="en-US" altLang="ko-KR" sz="1200">
              <a:solidFill>
                <a:schemeClr val="tx1"/>
              </a:solidFill>
            </a:endParaRPr>
          </a:p>
          <a:p>
            <a:pPr defTabSz="179999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footer </a:t>
            </a:r>
            <a:r>
              <a:rPr lang="en-US" altLang="ko-KR" sz="1200">
                <a:solidFill>
                  <a:schemeClr val="tx1"/>
                </a:solidFill>
              </a:rPr>
              <a:t>{ width: 100%; height: 15%; clear: both; </a:t>
            </a:r>
            <a:endParaRPr lang="en-US" altLang="ko-KR" sz="1200">
              <a:solidFill>
                <a:schemeClr val="tx1"/>
              </a:solidFill>
            </a:endParaRPr>
          </a:p>
          <a:p>
            <a:pPr defTabSz="179999">
              <a:defRPr/>
            </a:pPr>
            <a:r>
              <a:rPr lang="en-US" altLang="ko-KR" sz="1200">
                <a:solidFill>
                  <a:schemeClr val="tx1"/>
                </a:solidFill>
              </a:rPr>
              <a:t>		background: plum; }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7" name="모서리가 둥근 사각형 설명선 12"/>
          <p:cNvSpPr/>
          <p:nvPr/>
        </p:nvSpPr>
        <p:spPr>
          <a:xfrm>
            <a:off x="5442872" y="1733088"/>
            <a:ext cx="1306256" cy="418615"/>
          </a:xfrm>
          <a:prstGeom prst="wedgeRoundRectCallout">
            <a:avLst>
              <a:gd name="adj1" fmla="val -63919"/>
              <a:gd name="adj2" fmla="val 1176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79999">
              <a:defRPr/>
            </a:pPr>
            <a:r>
              <a:rPr lang="en-US" altLang="ko-KR" sz="1000">
                <a:solidFill>
                  <a:schemeClr val="tx1"/>
                </a:solidFill>
              </a:rPr>
              <a:t>CSS3 </a:t>
            </a:r>
            <a:r>
              <a:rPr lang="ko-KR" altLang="en-US" sz="1000">
                <a:solidFill>
                  <a:schemeClr val="tx1"/>
                </a:solidFill>
              </a:rPr>
              <a:t>스트일 시트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  <a:r>
              <a:rPr lang="ko-KR" altLang="en-US" sz="1000">
                <a:solidFill>
                  <a:schemeClr val="tx1"/>
                </a:solidFill>
              </a:rPr>
              <a:t> </a:t>
            </a:r>
            <a:endParaRPr lang="ko-KR" altLang="en-US" sz="1000">
              <a:solidFill>
                <a:schemeClr val="tx1"/>
              </a:solidFill>
            </a:endParaRPr>
          </a:p>
          <a:p>
            <a:pPr defTabSz="179999">
              <a:defRPr/>
            </a:pPr>
            <a:r>
              <a:rPr lang="ko-KR" altLang="en-US" sz="1000">
                <a:solidFill>
                  <a:schemeClr val="tx1"/>
                </a:solidFill>
              </a:rPr>
              <a:t>각 영역의 색과</a:t>
            </a:r>
            <a:endParaRPr lang="ko-KR" altLang="en-US" sz="1000">
              <a:solidFill>
                <a:schemeClr val="tx1"/>
              </a:solidFill>
            </a:endParaRPr>
          </a:p>
          <a:p>
            <a:pPr defTabSz="179999">
              <a:defRPr/>
            </a:pPr>
            <a:r>
              <a:rPr lang="ko-KR" altLang="en-US" sz="1000">
                <a:solidFill>
                  <a:schemeClr val="tx1"/>
                </a:solidFill>
              </a:rPr>
              <a:t>위치 꾸미기</a:t>
            </a:r>
            <a:endParaRPr lang="en-US" altLang="ko-KR" sz="1000">
              <a:solidFill>
                <a:schemeClr val="tx1"/>
              </a:solidFill>
            </a:endParaRPr>
          </a:p>
        </p:txBody>
      </p:sp>
      <p:sp>
        <p:nvSpPr>
          <p:cNvPr id="8" name="모서리가 둥근 직사각형 8"/>
          <p:cNvSpPr/>
          <p:nvPr/>
        </p:nvSpPr>
        <p:spPr>
          <a:xfrm>
            <a:off x="1986488" y="4132068"/>
            <a:ext cx="3397449" cy="360040"/>
          </a:xfrm>
          <a:prstGeom prst="roundRect">
            <a:avLst>
              <a:gd name="adj" fmla="val 33128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모서리가 둥근 직사각형 10"/>
          <p:cNvSpPr/>
          <p:nvPr/>
        </p:nvSpPr>
        <p:spPr>
          <a:xfrm>
            <a:off x="2045423" y="5859821"/>
            <a:ext cx="3037409" cy="216024"/>
          </a:xfrm>
          <a:prstGeom prst="roundRect">
            <a:avLst>
              <a:gd name="adj" fmla="val 33128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자유형 4"/>
          <p:cNvSpPr/>
          <p:nvPr/>
        </p:nvSpPr>
        <p:spPr>
          <a:xfrm>
            <a:off x="5082832" y="5643797"/>
            <a:ext cx="1440160" cy="308657"/>
          </a:xfrm>
          <a:custGeom>
            <a:avLst/>
            <a:gdLst>
              <a:gd name="connsiteX0" fmla="*/ 0 w 1676400"/>
              <a:gd name="connsiteY0" fmla="*/ 1278467 h 1278467"/>
              <a:gd name="connsiteX1" fmla="*/ 1151467 w 1676400"/>
              <a:gd name="connsiteY1" fmla="*/ 990600 h 1278467"/>
              <a:gd name="connsiteX2" fmla="*/ 1481667 w 1676400"/>
              <a:gd name="connsiteY2" fmla="*/ 203200 h 1278467"/>
              <a:gd name="connsiteX3" fmla="*/ 1676400 w 1676400"/>
              <a:gd name="connsiteY3" fmla="*/ 0 h 127846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278467">
                <a:moveTo>
                  <a:pt x="0" y="1278467"/>
                </a:moveTo>
                <a:cubicBezTo>
                  <a:pt x="452261" y="1224139"/>
                  <a:pt x="904523" y="1169811"/>
                  <a:pt x="1151467" y="990600"/>
                </a:cubicBezTo>
                <a:cubicBezTo>
                  <a:pt x="1398411" y="811389"/>
                  <a:pt x="1394178" y="368300"/>
                  <a:pt x="1481667" y="203200"/>
                </a:cubicBezTo>
                <a:cubicBezTo>
                  <a:pt x="1569156" y="38100"/>
                  <a:pt x="1622778" y="19050"/>
                  <a:pt x="1676400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자유형 11"/>
          <p:cNvSpPr/>
          <p:nvPr/>
        </p:nvSpPr>
        <p:spPr>
          <a:xfrm>
            <a:off x="5224890" y="4505543"/>
            <a:ext cx="1298102" cy="1010802"/>
          </a:xfrm>
          <a:custGeom>
            <a:avLst/>
            <a:gdLst>
              <a:gd name="connsiteX0" fmla="*/ 0 w 1634066"/>
              <a:gd name="connsiteY0" fmla="*/ 0 h 1422400"/>
              <a:gd name="connsiteX1" fmla="*/ 635000 w 1634066"/>
              <a:gd name="connsiteY1" fmla="*/ 973667 h 1422400"/>
              <a:gd name="connsiteX2" fmla="*/ 1634066 w 1634066"/>
              <a:gd name="connsiteY2" fmla="*/ 1422400 h 14224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4066" h="1422400">
                <a:moveTo>
                  <a:pt x="0" y="0"/>
                </a:moveTo>
                <a:cubicBezTo>
                  <a:pt x="181328" y="368300"/>
                  <a:pt x="362656" y="736600"/>
                  <a:pt x="635000" y="973667"/>
                </a:cubicBezTo>
                <a:cubicBezTo>
                  <a:pt x="907344" y="1210734"/>
                  <a:pt x="1270705" y="1316567"/>
                  <a:pt x="1634066" y="142240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2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45730" y="2187413"/>
            <a:ext cx="3001598" cy="364615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샘플 웹 페이지</a:t>
            </a:r>
            <a:endParaRPr lang="ko-KR" altLang="en-US"/>
          </a:p>
          <a:p>
            <a:pPr>
              <a:defRPr/>
            </a:pPr>
            <a:r>
              <a:rPr lang="ko-KR" altLang="en-US"/>
              <a:t>1. 기존 HTML 태그로만 만들기</a:t>
            </a:r>
            <a:endParaRPr lang="ko-KR" altLang="en-US"/>
          </a:p>
          <a:p>
            <a:pPr>
              <a:defRPr/>
            </a:pPr>
            <a:r>
              <a:rPr lang="ko-KR" altLang="en-US"/>
              <a:t>2. HTML5 시맨틱태그를 사용하여 만들기</a:t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기존 </a:t>
            </a:r>
            <a:r>
              <a:rPr lang="en-US" altLang="ko-KR"/>
              <a:t>HTML </a:t>
            </a:r>
            <a:r>
              <a:rPr lang="ko-KR" altLang="en-US"/>
              <a:t>문서와 </a:t>
            </a:r>
            <a:r>
              <a:rPr lang="en-US" altLang="ko-KR"/>
              <a:t>HTML5 </a:t>
            </a:r>
            <a:r>
              <a:rPr lang="ko-KR" altLang="en-US"/>
              <a:t>문서 비교</a:t>
            </a:r>
            <a:endParaRPr lang="ko-KR" altLang="en-US"/>
          </a:p>
        </p:txBody>
      </p:sp>
      <p:pic>
        <p:nvPicPr>
          <p:cNvPr id="5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10036" y="1202155"/>
            <a:ext cx="4099904" cy="532987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6" name="모서리가 둥근 사각형 설명선 5"/>
          <p:cNvSpPr/>
          <p:nvPr/>
        </p:nvSpPr>
        <p:spPr>
          <a:xfrm>
            <a:off x="9074332" y="1792441"/>
            <a:ext cx="2463781" cy="490623"/>
          </a:xfrm>
          <a:prstGeom prst="wedgeRoundRectCallout">
            <a:avLst>
              <a:gd name="adj1" fmla="val -53765"/>
              <a:gd name="adj2" fmla="val -1189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79999">
              <a:defRPr/>
            </a:pPr>
            <a:r>
              <a:rPr lang="en-US" altLang="ko-KR" sz="1000">
                <a:solidFill>
                  <a:schemeClr val="tx1"/>
                </a:solidFill>
              </a:rPr>
              <a:t>fig3-04.html, fig3-05.html, fig3-06.html</a:t>
            </a:r>
            <a:r>
              <a:rPr lang="ko-KR" altLang="en-US" sz="1000">
                <a:solidFill>
                  <a:schemeClr val="tx1"/>
                </a:solidFill>
              </a:rPr>
              <a:t>은 모두 동일한</a:t>
            </a:r>
            <a:r>
              <a:rPr lang="en-US" altLang="ko-KR" sz="1000">
                <a:solidFill>
                  <a:schemeClr val="tx1"/>
                </a:solidFill>
              </a:rPr>
              <a:t> </a:t>
            </a:r>
            <a:r>
              <a:rPr lang="ko-KR" altLang="en-US" sz="1000">
                <a:solidFill>
                  <a:schemeClr val="tx1"/>
                </a:solidFill>
              </a:rPr>
              <a:t>출력</a:t>
            </a:r>
            <a:endParaRPr lang="en-US" altLang="ko-KR" sz="10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B08FFF47-F7C8-4417-B66B-1876CACD7C6F}" type="slidenum">
              <a:rPr kumimoji="0" lang="en-US" altLang="en-US" sz="1100" b="0" i="0" u="none" strike="noStrike" kern="1200" cap="none" spc="0" normalizeH="0" baseline="0">
                <a:solidFill>
                  <a:srgbClr val="000000"/>
                </a:solidFill>
                <a:latin typeface="Segoe UI Semibold"/>
                <a:ea typeface="맑은 고딕"/>
                <a:cs typeface="Segoe UI Semibold"/>
              </a:rPr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12</a:t>
            </a:fld>
            <a:endParaRPr kumimoji="0" lang="en-US" altLang="en-US" sz="1100" b="0" i="0" u="none" strike="noStrike" kern="1200" cap="none" spc="0" normalizeH="0" baseline="0">
              <a:solidFill>
                <a:srgbClr val="000000"/>
              </a:solidFill>
              <a:latin typeface="Segoe UI Semibold"/>
              <a:ea typeface="맑은 고딕"/>
              <a:cs typeface="Segoe UI Semibold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직사각형 3"/>
          <p:cNvSpPr/>
          <p:nvPr/>
        </p:nvSpPr>
        <p:spPr>
          <a:xfrm>
            <a:off x="6096000" y="74883"/>
            <a:ext cx="4501008" cy="59620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&lt;!DOCTYPE html&gt; </a:t>
            </a:r>
            <a:endParaRPr lang="en-US" altLang="ko-KR" sz="700"/>
          </a:p>
          <a:p>
            <a:pPr lvl="0">
              <a:defRPr/>
            </a:pPr>
            <a:r>
              <a:rPr lang="en-US" altLang="ko-KR" sz="700"/>
              <a:t>&lt;html&gt;</a:t>
            </a:r>
            <a:endParaRPr lang="en-US" altLang="ko-KR" sz="700"/>
          </a:p>
          <a:p>
            <a:pPr lvl="0">
              <a:defRPr/>
            </a:pPr>
            <a:r>
              <a:rPr lang="en-US" altLang="ko-KR" sz="700"/>
              <a:t>&lt;head&gt;</a:t>
            </a:r>
            <a:endParaRPr lang="en-US" altLang="ko-KR" sz="700"/>
          </a:p>
          <a:p>
            <a:pPr lvl="0">
              <a:defRPr/>
            </a:pPr>
            <a:r>
              <a:rPr lang="en-US" altLang="ko-KR" sz="700"/>
              <a:t>    &lt;meta charset="utf-8"&gt;</a:t>
            </a:r>
            <a:endParaRPr lang="en-US" altLang="ko-KR" sz="700"/>
          </a:p>
          <a:p>
            <a:pPr lvl="0">
              <a:defRPr/>
            </a:pPr>
            <a:r>
              <a:rPr lang="en-US" altLang="ko-KR" sz="700"/>
              <a:t>    &lt;title&gt;Elvis Presley&lt;/title&gt;</a:t>
            </a:r>
            <a:endParaRPr lang="en-US" altLang="ko-KR" sz="700"/>
          </a:p>
          <a:p>
            <a:pPr lvl="0">
              <a:defRPr/>
            </a:pPr>
            <a:r>
              <a:rPr lang="en-US" altLang="ko-KR" sz="700"/>
              <a:t>&lt;/head&gt;</a:t>
            </a:r>
            <a:endParaRPr lang="en-US" altLang="ko-KR" sz="700"/>
          </a:p>
          <a:p>
            <a:pPr lvl="0">
              <a:defRPr/>
            </a:pPr>
            <a:r>
              <a:rPr lang="en-US" altLang="ko-KR" sz="700"/>
              <a:t>&lt;body&gt;</a:t>
            </a:r>
            <a:endParaRPr lang="en-US" altLang="ko-KR" sz="700"/>
          </a:p>
          <a:p>
            <a:pPr lvl="0">
              <a:defRPr/>
            </a:pPr>
            <a:r>
              <a:rPr lang="en-US" altLang="ko-KR" sz="700"/>
              <a:t>  </a:t>
            </a:r>
            <a:r>
              <a:rPr lang="en-US" altLang="ko-KR" sz="700" b="1"/>
              <a:t>&lt;header&gt;</a:t>
            </a:r>
            <a:endParaRPr lang="en-US" altLang="ko-KR" sz="700" b="1"/>
          </a:p>
          <a:p>
            <a:pPr lvl="0">
              <a:defRPr/>
            </a:pPr>
            <a:r>
              <a:rPr lang="pt-BR" altLang="ko-KR" sz="700" b="1"/>
              <a:t>   </a:t>
            </a:r>
            <a:r>
              <a:rPr lang="pt-BR" altLang="ko-KR" sz="700"/>
              <a:t> &lt;h1&gt;&lt;a href="https://www.facebook.com/elvis"&gt;Elvis Presley&lt;/a&gt;&lt;/h1&gt;</a:t>
            </a:r>
            <a:endParaRPr lang="pt-BR" altLang="ko-KR" sz="700"/>
          </a:p>
          <a:p>
            <a:pPr lvl="0">
              <a:defRPr/>
            </a:pPr>
            <a:r>
              <a:rPr lang="en-US" altLang="ko-KR" sz="700" b="1"/>
              <a:t>  &lt;/header&gt;</a:t>
            </a:r>
            <a:endParaRPr lang="en-US" altLang="ko-KR" sz="700" b="1"/>
          </a:p>
          <a:p>
            <a:pPr lvl="0">
              <a:defRPr/>
            </a:pPr>
            <a:endParaRPr lang="en-US" altLang="ko-KR" sz="700" b="1"/>
          </a:p>
          <a:p>
            <a:pPr lvl="0">
              <a:defRPr/>
            </a:pPr>
            <a:r>
              <a:rPr lang="en-US" altLang="ko-KR" sz="700"/>
              <a:t>  </a:t>
            </a:r>
            <a:r>
              <a:rPr lang="en-US" altLang="ko-KR" sz="700" b="1"/>
              <a:t>&lt;section&gt;               </a:t>
            </a:r>
            <a:endParaRPr lang="en-US" altLang="ko-KR" sz="700" b="1"/>
          </a:p>
          <a:p>
            <a:pPr lvl="0">
              <a:defRPr/>
            </a:pPr>
            <a:r>
              <a:rPr lang="en-US" altLang="ko-KR" sz="700"/>
              <a:t>    </a:t>
            </a:r>
            <a:r>
              <a:rPr lang="en-US" altLang="ko-KR" sz="700" b="1"/>
              <a:t>&lt;article&gt;</a:t>
            </a:r>
            <a:endParaRPr lang="en-US" altLang="ko-KR" sz="700" b="1"/>
          </a:p>
          <a:p>
            <a:pPr lvl="0">
              <a:defRPr/>
            </a:pPr>
            <a:r>
              <a:rPr lang="pt-BR" altLang="ko-KR" sz="700"/>
              <a:t>      &lt;h2&gt;&lt;a href="https://ko.wikipedia.org/wiki/</a:t>
            </a:r>
            <a:r>
              <a:rPr lang="ko-KR" altLang="pt-BR" sz="700"/>
              <a:t>엘비스</a:t>
            </a:r>
            <a:r>
              <a:rPr lang="pt-BR" altLang="ko-KR" sz="700"/>
              <a:t>_</a:t>
            </a:r>
            <a:r>
              <a:rPr lang="ko-KR" altLang="pt-BR" sz="700"/>
              <a:t>프레슬리</a:t>
            </a:r>
            <a:r>
              <a:rPr lang="pt-BR" altLang="ko-KR" sz="700"/>
              <a:t>"&gt;</a:t>
            </a:r>
            <a:endParaRPr lang="pt-BR" altLang="ko-KR" sz="700"/>
          </a:p>
          <a:p>
            <a:pPr lvl="0">
              <a:defRPr/>
            </a:pPr>
            <a:r>
              <a:rPr lang="en-US" altLang="ko-KR" sz="700"/>
              <a:t>        Who is Elvis?&lt;/a&gt;&lt;/h2&gt;</a:t>
            </a:r>
            <a:endParaRPr lang="en-US" altLang="ko-KR" sz="700"/>
          </a:p>
          <a:p>
            <a:pPr lvl="0">
              <a:defRPr/>
            </a:pPr>
            <a:r>
              <a:rPr lang="ko-KR" altLang="en-US" sz="700"/>
              <a:t>        </a:t>
            </a:r>
            <a:endParaRPr lang="ko-KR" altLang="en-US" sz="700"/>
          </a:p>
          <a:p>
            <a:pPr lvl="0">
              <a:defRPr/>
            </a:pPr>
            <a:r>
              <a:rPr lang="ko-KR" altLang="en-US" sz="700"/>
              <a:t>       </a:t>
            </a:r>
            <a:r>
              <a:rPr lang="en-US" altLang="ko-KR" sz="700"/>
              <a:t>&lt;p&gt;</a:t>
            </a:r>
            <a:r>
              <a:rPr lang="ko-KR" altLang="en-US" sz="700"/>
              <a:t>엘비스 프레슬리는 </a:t>
            </a:r>
            <a:r>
              <a:rPr lang="en-US" altLang="ko-KR" sz="700"/>
              <a:t>20</a:t>
            </a:r>
            <a:r>
              <a:rPr lang="ko-KR" altLang="en-US" sz="700"/>
              <a:t>세기 가장 잘 알려진 미국 가수 중 한</a:t>
            </a:r>
            <a:endParaRPr lang="ko-KR" altLang="en-US" sz="700"/>
          </a:p>
          <a:p>
            <a:pPr lvl="0">
              <a:defRPr/>
            </a:pPr>
            <a:r>
              <a:rPr lang="ko-KR" altLang="en-US" sz="700"/>
              <a:t>      명이었다</a:t>
            </a:r>
            <a:r>
              <a:rPr lang="en-US" altLang="ko-KR" sz="700"/>
              <a:t>. </a:t>
            </a:r>
            <a:r>
              <a:rPr lang="ko-KR" altLang="en-US" sz="700"/>
              <a:t>하나의 문화 아이콘으로</a:t>
            </a:r>
            <a:r>
              <a:rPr lang="en-US" altLang="ko-KR" sz="700"/>
              <a:t>, </a:t>
            </a:r>
            <a:r>
              <a:rPr lang="ko-KR" altLang="en-US" sz="700"/>
              <a:t>엘비스의 음악들은</a:t>
            </a:r>
            <a:endParaRPr lang="ko-KR" altLang="en-US" sz="700"/>
          </a:p>
          <a:p>
            <a:pPr lvl="0">
              <a:defRPr/>
            </a:pPr>
            <a:r>
              <a:rPr lang="ko-KR" altLang="en-US" sz="700"/>
              <a:t>    세계적으로 선풍적인 인기를 끌었으며 </a:t>
            </a:r>
            <a:r>
              <a:rPr lang="en-US" altLang="ko-KR" sz="700"/>
              <a:t>"</a:t>
            </a:r>
            <a:r>
              <a:rPr lang="ko-KR" altLang="en-US" sz="700"/>
              <a:t>로큰롤의 제왕</a:t>
            </a:r>
            <a:r>
              <a:rPr lang="en-US" altLang="ko-KR" sz="700"/>
              <a:t>"</a:t>
            </a:r>
            <a:r>
              <a:rPr lang="ko-KR" altLang="en-US" sz="700"/>
              <a:t>으로</a:t>
            </a:r>
            <a:endParaRPr lang="ko-KR" altLang="en-US" sz="700"/>
          </a:p>
          <a:p>
            <a:pPr lvl="0">
              <a:defRPr/>
            </a:pPr>
            <a:r>
              <a:rPr lang="ko-KR" altLang="en-US" sz="700"/>
              <a:t>    불리곤한다</a:t>
            </a:r>
            <a:r>
              <a:rPr lang="en-US" altLang="ko-KR" sz="700"/>
              <a:t>. </a:t>
            </a:r>
            <a:r>
              <a:rPr lang="ko-KR" altLang="en-US" sz="700"/>
              <a:t>그는 미시시피 주의 투펄로에서 태어났다</a:t>
            </a:r>
            <a:r>
              <a:rPr lang="en-US" altLang="ko-KR" sz="700"/>
              <a:t>.&lt;/p&gt;</a:t>
            </a:r>
            <a:endParaRPr lang="en-US" altLang="ko-KR" sz="700"/>
          </a:p>
          <a:p>
            <a:pPr lvl="0">
              <a:defRPr/>
            </a:pPr>
            <a:r>
              <a:rPr lang="en-US" altLang="ko-KR" sz="700"/>
              <a:t>    </a:t>
            </a:r>
            <a:r>
              <a:rPr lang="en-US" altLang="ko-KR" sz="700" b="1"/>
              <a:t>&lt;/article&gt;</a:t>
            </a:r>
            <a:endParaRPr lang="en-US" altLang="ko-KR" sz="700" b="1"/>
          </a:p>
          <a:p>
            <a:pPr lvl="0">
              <a:defRPr/>
            </a:pPr>
            <a:endParaRPr lang="ko-KR" altLang="en-US" sz="700"/>
          </a:p>
          <a:p>
            <a:pPr lvl="0">
              <a:defRPr/>
            </a:pPr>
            <a:r>
              <a:rPr lang="en-US" altLang="ko-KR" sz="700"/>
              <a:t>    </a:t>
            </a:r>
            <a:r>
              <a:rPr lang="en-US" altLang="ko-KR" sz="700" b="1"/>
              <a:t>&lt;article&gt;</a:t>
            </a:r>
            <a:endParaRPr lang="en-US" altLang="ko-KR" sz="700" b="1"/>
          </a:p>
          <a:p>
            <a:pPr lvl="0">
              <a:defRPr/>
            </a:pPr>
            <a:r>
              <a:rPr lang="en-US" altLang="ko-KR" sz="700"/>
              <a:t>      &lt;h2&gt;&lt;a href=</a:t>
            </a:r>
            <a:endParaRPr lang="en-US" altLang="ko-KR" sz="700"/>
          </a:p>
          <a:p>
            <a:pPr lvl="0">
              <a:defRPr/>
            </a:pPr>
            <a:r>
              <a:rPr lang="en-US" altLang="ko-KR" sz="700"/>
              <a:t>        "http://www.biography.com/people/elvis-presley-9446466"&gt;</a:t>
            </a:r>
            <a:endParaRPr lang="en-US" altLang="ko-KR" sz="700"/>
          </a:p>
          <a:p>
            <a:pPr lvl="0">
              <a:defRPr/>
            </a:pPr>
            <a:r>
              <a:rPr lang="en-US" altLang="ko-KR" sz="700"/>
              <a:t>        His music and life&lt;/a&gt;&lt;/h2&gt;</a:t>
            </a:r>
            <a:endParaRPr lang="en-US" altLang="ko-KR" sz="700"/>
          </a:p>
          <a:p>
            <a:pPr lvl="0">
              <a:defRPr/>
            </a:pPr>
            <a:r>
              <a:rPr lang="ko-KR" altLang="en-US" sz="700"/>
              <a:t>        </a:t>
            </a:r>
            <a:endParaRPr lang="ko-KR" altLang="en-US" sz="700"/>
          </a:p>
          <a:p>
            <a:pPr lvl="0">
              <a:defRPr/>
            </a:pPr>
            <a:r>
              <a:rPr lang="en-US" altLang="ko-KR" sz="700"/>
              <a:t>        &lt;p&gt;Presley received his first guitar as a gift</a:t>
            </a:r>
            <a:endParaRPr lang="en-US" altLang="ko-KR" sz="700"/>
          </a:p>
          <a:p>
            <a:pPr lvl="0">
              <a:defRPr/>
            </a:pPr>
            <a:r>
              <a:rPr lang="en-US" altLang="ko-KR" sz="700"/>
              <a:t>         from his mother on his 11th birthday in 1946</a:t>
            </a:r>
            <a:endParaRPr lang="en-US" altLang="ko-KR" sz="700"/>
          </a:p>
          <a:p>
            <a:pPr lvl="0">
              <a:defRPr/>
            </a:pPr>
            <a:r>
              <a:rPr lang="en-US" altLang="ko-KR" sz="700"/>
              <a:t>         and had his first taste of musical success</a:t>
            </a:r>
            <a:endParaRPr lang="en-US" altLang="ko-KR" sz="700"/>
          </a:p>
          <a:p>
            <a:pPr lvl="0">
              <a:defRPr/>
            </a:pPr>
            <a:r>
              <a:rPr lang="en-US" altLang="ko-KR" sz="700"/>
              <a:t>         a few years later when he won a talent show</a:t>
            </a:r>
            <a:endParaRPr lang="en-US" altLang="ko-KR" sz="700"/>
          </a:p>
          <a:p>
            <a:pPr lvl="0">
              <a:defRPr/>
            </a:pPr>
            <a:r>
              <a:rPr lang="en-US" altLang="ko-KR" sz="700"/>
              <a:t>         at Humes High School in Memphis.&lt;/p&gt;</a:t>
            </a:r>
            <a:endParaRPr lang="en-US" altLang="ko-KR" sz="700"/>
          </a:p>
          <a:p>
            <a:pPr lvl="0">
              <a:defRPr/>
            </a:pPr>
            <a:r>
              <a:rPr lang="en-US" altLang="ko-KR" sz="700"/>
              <a:t>    </a:t>
            </a:r>
            <a:r>
              <a:rPr lang="en-US" altLang="ko-KR" sz="700" b="1"/>
              <a:t>&lt;/article&gt;    </a:t>
            </a:r>
            <a:endParaRPr lang="en-US" altLang="ko-KR" sz="700" b="1"/>
          </a:p>
          <a:p>
            <a:pPr lvl="0">
              <a:defRPr/>
            </a:pPr>
            <a:r>
              <a:rPr lang="en-US" altLang="ko-KR" sz="700"/>
              <a:t>    </a:t>
            </a:r>
            <a:r>
              <a:rPr lang="en-US" altLang="ko-KR" sz="700" b="1"/>
              <a:t>&lt;nav&gt;</a:t>
            </a:r>
            <a:endParaRPr lang="en-US" altLang="ko-KR" sz="700" b="1"/>
          </a:p>
          <a:p>
            <a:pPr lvl="0">
              <a:defRPr/>
            </a:pPr>
            <a:r>
              <a:rPr lang="en-US" altLang="ko-KR" sz="700"/>
              <a:t>      &lt;a href=""&gt;&amp;laquo; Previous Entries&lt;/a&gt;</a:t>
            </a:r>
            <a:endParaRPr lang="en-US" altLang="ko-KR" sz="700"/>
          </a:p>
          <a:p>
            <a:pPr lvl="0">
              <a:defRPr/>
            </a:pPr>
            <a:r>
              <a:rPr lang="en-US" altLang="ko-KR" sz="700"/>
              <a:t>    </a:t>
            </a:r>
            <a:r>
              <a:rPr lang="en-US" altLang="ko-KR" sz="700" b="1"/>
              <a:t>&lt;/nav&gt;</a:t>
            </a:r>
            <a:endParaRPr lang="en-US" altLang="ko-KR" sz="700" b="1"/>
          </a:p>
          <a:p>
            <a:pPr lvl="0">
              <a:defRPr/>
            </a:pPr>
            <a:r>
              <a:rPr lang="en-US" altLang="ko-KR" sz="700"/>
              <a:t>  </a:t>
            </a:r>
            <a:r>
              <a:rPr lang="en-US" altLang="ko-KR" sz="700" b="1"/>
              <a:t>&lt;/section&gt;</a:t>
            </a:r>
            <a:endParaRPr lang="en-US" altLang="ko-KR" sz="700" b="1"/>
          </a:p>
          <a:p>
            <a:pPr lvl="0">
              <a:defRPr/>
            </a:pPr>
            <a:endParaRPr lang="ko-KR" altLang="en-US" sz="700"/>
          </a:p>
          <a:p>
            <a:pPr lvl="0">
              <a:defRPr/>
            </a:pPr>
            <a:r>
              <a:rPr lang="en-US" altLang="ko-KR" sz="700"/>
              <a:t>  </a:t>
            </a:r>
            <a:r>
              <a:rPr lang="en-US" altLang="ko-KR" sz="700" b="1"/>
              <a:t>&lt;nav&gt;</a:t>
            </a:r>
            <a:endParaRPr lang="en-US" altLang="ko-KR" sz="700" b="1"/>
          </a:p>
          <a:p>
            <a:pPr lvl="0">
              <a:defRPr/>
            </a:pPr>
            <a:r>
              <a:rPr lang="en-US" altLang="ko-KR" sz="700"/>
              <a:t>    &lt;ul&gt;</a:t>
            </a:r>
            <a:endParaRPr lang="en-US" altLang="ko-KR" sz="700"/>
          </a:p>
          <a:p>
            <a:pPr lvl="0">
              <a:defRPr/>
            </a:pPr>
            <a:r>
              <a:rPr lang="en-US" altLang="ko-KR" sz="700"/>
              <a:t>      &lt;li&gt;&lt;h2&gt;Archives&lt;/h2&gt;</a:t>
            </a:r>
            <a:endParaRPr lang="en-US" altLang="ko-KR" sz="700"/>
          </a:p>
          <a:p>
            <a:pPr lvl="0">
              <a:defRPr/>
            </a:pPr>
            <a:r>
              <a:rPr lang="en-US" altLang="ko-KR" sz="700"/>
              <a:t>        &lt;ul&gt;</a:t>
            </a:r>
            <a:endParaRPr lang="en-US" altLang="ko-KR" sz="700"/>
          </a:p>
          <a:p>
            <a:pPr lvl="0">
              <a:defRPr/>
            </a:pPr>
            <a:r>
              <a:rPr lang="en-US" altLang="ko-KR" sz="700"/>
              <a:t>          &lt;li&gt;&lt;a href="http://www.elvisthemusic.com/"&gt;Elvis The Music&lt;/a&gt;&lt;/li&gt;</a:t>
            </a:r>
            <a:endParaRPr lang="en-US" altLang="ko-KR" sz="700"/>
          </a:p>
          <a:p>
            <a:pPr lvl="0">
              <a:defRPr/>
            </a:pPr>
            <a:r>
              <a:rPr lang="it-IT" altLang="ko-KR" sz="700"/>
              <a:t>          &lt;li&gt;&lt;a href=</a:t>
            </a:r>
            <a:r>
              <a:rPr lang="en-US" altLang="ko-KR" sz="700"/>
              <a:t>"</a:t>
            </a:r>
            <a:r>
              <a:rPr lang="it-IT" altLang="ko-KR" sz="700"/>
              <a:t>http://www.graceland.com/</a:t>
            </a:r>
            <a:r>
              <a:rPr lang="en-US" altLang="ko-KR" sz="700"/>
              <a:t>"</a:t>
            </a:r>
            <a:r>
              <a:rPr lang="it-IT" altLang="ko-KR" sz="700"/>
              <a:t>&gt;Elvis Home Graceland&lt;/a&gt;&lt;/li&gt;</a:t>
            </a:r>
            <a:endParaRPr lang="it-IT" altLang="ko-KR" sz="700"/>
          </a:p>
          <a:p>
            <a:pPr lvl="0">
              <a:defRPr/>
            </a:pPr>
            <a:r>
              <a:rPr lang="it-IT" altLang="ko-KR" sz="700"/>
              <a:t>          &lt;li&gt;&lt;a href=</a:t>
            </a:r>
            <a:r>
              <a:rPr lang="en-US" altLang="ko-KR" sz="700"/>
              <a:t>"</a:t>
            </a:r>
            <a:r>
              <a:rPr lang="it-IT" altLang="ko-KR" sz="700"/>
              <a:t>http://www.last.fm/music/Elvis+Presley</a:t>
            </a:r>
            <a:r>
              <a:rPr lang="en-US" altLang="ko-KR" sz="700"/>
              <a:t>"</a:t>
            </a:r>
            <a:r>
              <a:rPr lang="it-IT" altLang="ko-KR" sz="700"/>
              <a:t>&gt;Free Listening, Video&lt;/a&gt;&lt;/li&gt;</a:t>
            </a:r>
            <a:endParaRPr lang="it-IT" altLang="ko-KR" sz="700"/>
          </a:p>
          <a:p>
            <a:pPr lvl="0">
              <a:defRPr/>
            </a:pPr>
            <a:r>
              <a:rPr lang="en-US" altLang="ko-KR" sz="700"/>
              <a:t>        &lt;/ul&gt;</a:t>
            </a:r>
            <a:endParaRPr lang="en-US" altLang="ko-KR" sz="700"/>
          </a:p>
          <a:p>
            <a:pPr lvl="0">
              <a:defRPr/>
            </a:pPr>
            <a:r>
              <a:rPr lang="en-US" altLang="ko-KR" sz="700"/>
              <a:t>      &lt;/li&gt;</a:t>
            </a:r>
            <a:endParaRPr lang="en-US" altLang="ko-KR" sz="700"/>
          </a:p>
          <a:p>
            <a:pPr lvl="0">
              <a:defRPr/>
            </a:pPr>
            <a:r>
              <a:rPr lang="en-US" altLang="ko-KR" sz="700"/>
              <a:t>    &lt;/ul&gt;</a:t>
            </a:r>
            <a:endParaRPr lang="en-US" altLang="ko-KR" sz="700"/>
          </a:p>
          <a:p>
            <a:pPr lvl="0">
              <a:defRPr/>
            </a:pPr>
            <a:r>
              <a:rPr lang="en-US" altLang="ko-KR" sz="700"/>
              <a:t>  </a:t>
            </a:r>
            <a:r>
              <a:rPr lang="en-US" altLang="ko-KR" sz="700" b="1"/>
              <a:t>&lt;/nav&gt;</a:t>
            </a:r>
            <a:endParaRPr lang="en-US" altLang="ko-KR" sz="700" b="1"/>
          </a:p>
          <a:p>
            <a:pPr lvl="0">
              <a:defRPr/>
            </a:pPr>
            <a:r>
              <a:rPr lang="en-US" altLang="ko-KR" sz="700"/>
              <a:t>  </a:t>
            </a:r>
            <a:r>
              <a:rPr lang="en-US" altLang="ko-KR" sz="700" b="1"/>
              <a:t>&lt;footer&gt;</a:t>
            </a:r>
            <a:endParaRPr lang="en-US" altLang="ko-KR" sz="700" b="1"/>
          </a:p>
          <a:p>
            <a:pPr lvl="0">
              <a:defRPr/>
            </a:pPr>
            <a:r>
              <a:rPr lang="en-US" altLang="ko-KR" sz="700"/>
              <a:t>    &lt;p&gt;Copyright 2015 Elvis&lt;/p&gt;</a:t>
            </a:r>
            <a:endParaRPr lang="en-US" altLang="ko-KR" sz="700"/>
          </a:p>
          <a:p>
            <a:pPr lvl="0">
              <a:defRPr/>
            </a:pPr>
            <a:r>
              <a:rPr lang="en-US" altLang="ko-KR" sz="700"/>
              <a:t>  </a:t>
            </a:r>
            <a:r>
              <a:rPr lang="en-US" altLang="ko-KR" sz="700" b="1"/>
              <a:t>&lt;/footer&gt;</a:t>
            </a:r>
            <a:endParaRPr lang="en-US" altLang="ko-KR" sz="700" b="1"/>
          </a:p>
          <a:p>
            <a:pPr lvl="0">
              <a:defRPr/>
            </a:pPr>
            <a:r>
              <a:rPr lang="ko-KR" altLang="en-US" sz="700"/>
              <a:t>  </a:t>
            </a:r>
            <a:endParaRPr lang="ko-KR" altLang="en-US" sz="700"/>
          </a:p>
          <a:p>
            <a:pPr lvl="0">
              <a:defRPr/>
            </a:pPr>
            <a:r>
              <a:rPr lang="en-US" altLang="ko-KR" sz="700"/>
              <a:t>&lt;/body&gt;</a:t>
            </a:r>
            <a:endParaRPr lang="en-US" altLang="ko-KR" sz="700"/>
          </a:p>
          <a:p>
            <a:pPr lvl="0">
              <a:defRPr/>
            </a:pPr>
            <a:r>
              <a:rPr lang="en-US" altLang="ko-KR" sz="700"/>
              <a:t>&lt;/html&gt;</a:t>
            </a:r>
            <a:endParaRPr lang="ko-KR" altLang="en-US" sz="700"/>
          </a:p>
        </p:txBody>
      </p:sp>
      <p:sp>
        <p:nvSpPr>
          <p:cNvPr id="7" name="제목 1"/>
          <p:cNvSpPr txBox="1"/>
          <p:nvPr/>
        </p:nvSpPr>
        <p:spPr>
          <a:xfrm>
            <a:off x="8344992" y="5947144"/>
            <a:ext cx="2232248" cy="752475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lvl="0">
              <a:defRPr/>
            </a:pPr>
            <a:r>
              <a:rPr lang="en-US" altLang="ko-KR" sz="1200"/>
              <a:t>2. HTML5 </a:t>
            </a:r>
            <a:r>
              <a:rPr lang="ko-KR" altLang="en-US" sz="1200"/>
              <a:t>시맨틱</a:t>
            </a:r>
            <a:r>
              <a:rPr lang="en-US" altLang="ko-KR" sz="1200"/>
              <a:t> </a:t>
            </a:r>
            <a:r>
              <a:rPr lang="ko-KR" altLang="en-US" sz="1200"/>
              <a:t>태그로 작성</a:t>
            </a:r>
            <a:endParaRPr lang="ko-KR" altLang="en-US" sz="1200"/>
          </a:p>
          <a:p>
            <a:pPr lvl="0">
              <a:defRPr/>
            </a:pPr>
            <a:r>
              <a:rPr lang="ko-KR" altLang="en-US" sz="1200"/>
              <a:t>   바람직한 웹 페이지</a:t>
            </a:r>
            <a:endParaRPr lang="ko-KR" altLang="en-US" sz="1200"/>
          </a:p>
        </p:txBody>
      </p:sp>
      <p:sp>
        <p:nvSpPr>
          <p:cNvPr id="8" name="직사각형 5"/>
          <p:cNvSpPr/>
          <p:nvPr/>
        </p:nvSpPr>
        <p:spPr>
          <a:xfrm>
            <a:off x="1451992" y="0"/>
            <a:ext cx="4572000" cy="65989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700"/>
              <a:t>&lt;html&gt;</a:t>
            </a:r>
            <a:endParaRPr lang="en-US" altLang="ko-KR" sz="700"/>
          </a:p>
          <a:p>
            <a:pPr defTabSz="179999">
              <a:defRPr/>
            </a:pPr>
            <a:r>
              <a:rPr lang="en-US" altLang="ko-KR" sz="700"/>
              <a:t>&lt;head&gt;</a:t>
            </a:r>
            <a:endParaRPr lang="en-US" altLang="ko-KR" sz="700"/>
          </a:p>
          <a:p>
            <a:pPr defTabSz="179999">
              <a:defRPr/>
            </a:pPr>
            <a:r>
              <a:rPr lang="en-US" altLang="ko-KR" sz="700"/>
              <a:t>	&lt;meta charset="utf-8"&gt;</a:t>
            </a:r>
            <a:endParaRPr lang="en-US" altLang="ko-KR" sz="700"/>
          </a:p>
          <a:p>
            <a:pPr defTabSz="179999">
              <a:defRPr/>
            </a:pPr>
            <a:r>
              <a:rPr lang="en-US" altLang="ko-KR" sz="700"/>
              <a:t>	&lt;title&gt;Elvis Presley&lt;/title&gt;</a:t>
            </a:r>
            <a:endParaRPr lang="en-US" altLang="ko-KR" sz="700"/>
          </a:p>
          <a:p>
            <a:pPr defTabSz="179999">
              <a:defRPr/>
            </a:pPr>
            <a:r>
              <a:rPr lang="en-US" altLang="ko-KR" sz="700"/>
              <a:t>&lt;/head&gt;</a:t>
            </a:r>
            <a:endParaRPr lang="en-US" altLang="ko-KR" sz="700"/>
          </a:p>
          <a:p>
            <a:pPr defTabSz="179999">
              <a:defRPr/>
            </a:pPr>
            <a:r>
              <a:rPr lang="en-US" altLang="ko-KR" sz="700"/>
              <a:t>&lt;body&gt;</a:t>
            </a:r>
            <a:endParaRPr lang="en-US" altLang="ko-KR" sz="700"/>
          </a:p>
          <a:p>
            <a:pPr defTabSz="179999">
              <a:defRPr/>
            </a:pPr>
            <a:r>
              <a:rPr lang="en-US" altLang="ko-KR" sz="700" b="1"/>
              <a:t>&lt;div&gt;</a:t>
            </a:r>
            <a:endParaRPr lang="en-US" altLang="ko-KR" sz="700" b="1"/>
          </a:p>
          <a:p>
            <a:pPr defTabSz="179999">
              <a:defRPr/>
            </a:pPr>
            <a:r>
              <a:rPr lang="en-US" altLang="ko-KR" sz="700"/>
              <a:t>	</a:t>
            </a:r>
            <a:r>
              <a:rPr lang="en-US" altLang="ko-KR" sz="700" b="1"/>
              <a:t>&lt;div id="header"&gt;</a:t>
            </a:r>
            <a:endParaRPr lang="en-US" altLang="ko-KR" sz="700" b="1"/>
          </a:p>
          <a:p>
            <a:pPr defTabSz="179999">
              <a:defRPr/>
            </a:pPr>
            <a:r>
              <a:rPr lang="pt-BR" altLang="ko-KR" sz="700" b="1"/>
              <a:t>		&lt;h1&gt;&lt;a href="https://www.facebook.com/elvis"&gt;Elvis Presley&lt;/a&gt;&lt;/h1&gt;</a:t>
            </a:r>
            <a:endParaRPr lang="pt-BR" altLang="ko-KR" sz="700" b="1"/>
          </a:p>
          <a:p>
            <a:pPr defTabSz="179999">
              <a:defRPr/>
            </a:pPr>
            <a:r>
              <a:rPr lang="en-US" altLang="ko-KR" sz="700" b="1"/>
              <a:t>	&lt;/div&gt;</a:t>
            </a:r>
            <a:endParaRPr lang="en-US" altLang="ko-KR" sz="700" b="1"/>
          </a:p>
          <a:p>
            <a:pPr defTabSz="179999">
              <a:defRPr/>
            </a:pPr>
            <a:endParaRPr lang="ko-KR" altLang="en-US" sz="700"/>
          </a:p>
          <a:p>
            <a:pPr defTabSz="179999">
              <a:defRPr/>
            </a:pPr>
            <a:r>
              <a:rPr lang="en-US" altLang="ko-KR" sz="700"/>
              <a:t>	</a:t>
            </a:r>
            <a:r>
              <a:rPr lang="en-US" altLang="ko-KR" sz="700" b="1"/>
              <a:t>&lt;div id="container"&gt;</a:t>
            </a:r>
            <a:endParaRPr lang="en-US" altLang="ko-KR" sz="700" b="1"/>
          </a:p>
          <a:p>
            <a:pPr defTabSz="179999">
              <a:defRPr/>
            </a:pPr>
            <a:r>
              <a:rPr lang="en-US" altLang="ko-KR" sz="700"/>
              <a:t>		</a:t>
            </a:r>
            <a:r>
              <a:rPr lang="en-US" altLang="ko-KR" sz="700" b="1"/>
              <a:t>&lt;div&gt;               </a:t>
            </a:r>
            <a:endParaRPr lang="en-US" altLang="ko-KR" sz="700" b="1"/>
          </a:p>
          <a:p>
            <a:pPr defTabSz="179999">
              <a:defRPr/>
            </a:pPr>
            <a:r>
              <a:rPr lang="en-US" altLang="ko-KR" sz="700"/>
              <a:t>			</a:t>
            </a:r>
            <a:r>
              <a:rPr lang="en-US" altLang="ko-KR" sz="700" b="1"/>
              <a:t>&lt;div id="post-1"&gt;</a:t>
            </a:r>
            <a:endParaRPr lang="en-US" altLang="ko-KR" sz="700" b="1"/>
          </a:p>
          <a:p>
            <a:pPr defTabSz="179999">
              <a:defRPr/>
            </a:pPr>
            <a:r>
              <a:rPr lang="pt-BR" altLang="ko-KR" sz="700"/>
              <a:t>				&lt;h2&gt;&lt;a href="https://ko.wikipedia.org/wiki/</a:t>
            </a:r>
            <a:r>
              <a:rPr lang="ko-KR" altLang="pt-BR" sz="700"/>
              <a:t>엘비스</a:t>
            </a:r>
            <a:r>
              <a:rPr lang="pt-BR" altLang="ko-KR" sz="700"/>
              <a:t>_</a:t>
            </a:r>
            <a:r>
              <a:rPr lang="ko-KR" altLang="pt-BR" sz="700"/>
              <a:t>프레슬리</a:t>
            </a:r>
            <a:r>
              <a:rPr lang="pt-BR" altLang="ko-KR" sz="700"/>
              <a:t>"&gt;</a:t>
            </a:r>
            <a:endParaRPr lang="pt-BR" altLang="ko-KR" sz="700"/>
          </a:p>
          <a:p>
            <a:pPr defTabSz="179999">
              <a:defRPr/>
            </a:pPr>
            <a:r>
              <a:rPr lang="en-US" altLang="ko-KR" sz="700"/>
              <a:t>						Who is Elvis?&lt;/a&gt;&lt;/h2&gt;</a:t>
            </a:r>
            <a:endParaRPr lang="en-US" altLang="ko-KR" sz="700"/>
          </a:p>
          <a:p>
            <a:pPr defTabSz="179999">
              <a:defRPr/>
            </a:pPr>
            <a:r>
              <a:rPr lang="ko-KR" altLang="en-US" sz="700"/>
              <a:t>    </a:t>
            </a:r>
            <a:endParaRPr lang="ko-KR" altLang="en-US" sz="700"/>
          </a:p>
          <a:p>
            <a:pPr defTabSz="179999">
              <a:defRPr/>
            </a:pPr>
            <a:r>
              <a:rPr lang="en-US" altLang="ko-KR" sz="700"/>
              <a:t>				&lt;div class="entry"&gt;</a:t>
            </a:r>
            <a:endParaRPr lang="en-US" altLang="ko-KR" sz="700"/>
          </a:p>
          <a:p>
            <a:pPr defTabSz="179999">
              <a:defRPr/>
            </a:pPr>
            <a:r>
              <a:rPr lang="en-US" altLang="ko-KR" sz="700"/>
              <a:t>					&lt;p&gt;</a:t>
            </a:r>
            <a:r>
              <a:rPr lang="ko-KR" altLang="en-US" sz="700"/>
              <a:t>엘비스 프레슬리는 </a:t>
            </a:r>
            <a:r>
              <a:rPr lang="en-US" altLang="ko-KR" sz="700"/>
              <a:t>20</a:t>
            </a:r>
            <a:r>
              <a:rPr lang="ko-KR" altLang="en-US" sz="700"/>
              <a:t>세기 가장 잘 알려진 미국 가수 중 한</a:t>
            </a:r>
            <a:endParaRPr lang="ko-KR" altLang="en-US" sz="700"/>
          </a:p>
          <a:p>
            <a:pPr defTabSz="179999">
              <a:defRPr/>
            </a:pPr>
            <a:r>
              <a:rPr lang="en-US" altLang="ko-KR" sz="700"/>
              <a:t>					</a:t>
            </a:r>
            <a:r>
              <a:rPr lang="ko-KR" altLang="en-US" sz="700"/>
              <a:t>명이었다</a:t>
            </a:r>
            <a:r>
              <a:rPr lang="en-US" altLang="ko-KR" sz="700"/>
              <a:t>. </a:t>
            </a:r>
            <a:r>
              <a:rPr lang="ko-KR" altLang="en-US" sz="700"/>
              <a:t>하나의 문화 아이콘으로</a:t>
            </a:r>
            <a:r>
              <a:rPr lang="en-US" altLang="ko-KR" sz="700"/>
              <a:t>, </a:t>
            </a:r>
            <a:r>
              <a:rPr lang="ko-KR" altLang="en-US" sz="700"/>
              <a:t>엘비스의 음악들은</a:t>
            </a:r>
            <a:endParaRPr lang="ko-KR" altLang="en-US" sz="700"/>
          </a:p>
          <a:p>
            <a:pPr defTabSz="179999">
              <a:defRPr/>
            </a:pPr>
            <a:r>
              <a:rPr lang="en-US" altLang="ko-KR" sz="700"/>
              <a:t>					</a:t>
            </a:r>
            <a:r>
              <a:rPr lang="ko-KR" altLang="en-US" sz="700"/>
              <a:t>세계적으로 선풍적인 인기를 끌었으며 </a:t>
            </a:r>
            <a:r>
              <a:rPr lang="en-US" altLang="ko-KR" sz="700"/>
              <a:t>"</a:t>
            </a:r>
            <a:r>
              <a:rPr lang="ko-KR" altLang="en-US" sz="700"/>
              <a:t>로큰롤의 제왕</a:t>
            </a:r>
            <a:r>
              <a:rPr lang="en-US" altLang="ko-KR" sz="700"/>
              <a:t>"</a:t>
            </a:r>
            <a:r>
              <a:rPr lang="ko-KR" altLang="en-US" sz="700"/>
              <a:t>으로</a:t>
            </a:r>
            <a:endParaRPr lang="ko-KR" altLang="en-US" sz="700"/>
          </a:p>
          <a:p>
            <a:pPr defTabSz="179999">
              <a:defRPr/>
            </a:pPr>
            <a:r>
              <a:rPr lang="en-US" altLang="ko-KR" sz="700"/>
              <a:t>					</a:t>
            </a:r>
            <a:r>
              <a:rPr lang="ko-KR" altLang="en-US" sz="700"/>
              <a:t>불리곤한다</a:t>
            </a:r>
            <a:r>
              <a:rPr lang="en-US" altLang="ko-KR" sz="700"/>
              <a:t>. </a:t>
            </a:r>
            <a:r>
              <a:rPr lang="ko-KR" altLang="en-US" sz="700"/>
              <a:t>그는 미시시피 주의 투펄로에서 태어났다</a:t>
            </a:r>
            <a:r>
              <a:rPr lang="en-US" altLang="ko-KR" sz="700"/>
              <a:t>.&lt;/p&gt;</a:t>
            </a:r>
            <a:endParaRPr lang="en-US" altLang="ko-KR" sz="700"/>
          </a:p>
          <a:p>
            <a:pPr defTabSz="179999">
              <a:defRPr/>
            </a:pPr>
            <a:r>
              <a:rPr lang="en-US" altLang="ko-KR" sz="700"/>
              <a:t>				&lt;/div&gt;</a:t>
            </a:r>
            <a:endParaRPr lang="en-US" altLang="ko-KR" sz="700"/>
          </a:p>
          <a:p>
            <a:pPr defTabSz="179999">
              <a:defRPr/>
            </a:pPr>
            <a:r>
              <a:rPr lang="en-US" altLang="ko-KR" sz="700"/>
              <a:t>			</a:t>
            </a:r>
            <a:r>
              <a:rPr lang="en-US" altLang="ko-KR" sz="700" b="1"/>
              <a:t>&lt;/div&gt;</a:t>
            </a:r>
            <a:endParaRPr lang="en-US" altLang="ko-KR" sz="700" b="1"/>
          </a:p>
          <a:p>
            <a:pPr defTabSz="179999">
              <a:defRPr/>
            </a:pPr>
            <a:endParaRPr lang="ko-KR" altLang="en-US" sz="700"/>
          </a:p>
          <a:p>
            <a:pPr defTabSz="179999">
              <a:defRPr/>
            </a:pPr>
            <a:r>
              <a:rPr lang="en-US" altLang="ko-KR" sz="700"/>
              <a:t>			</a:t>
            </a:r>
            <a:r>
              <a:rPr lang="en-US" altLang="ko-KR" sz="700" b="1"/>
              <a:t>&lt;div id="post-2"&gt;</a:t>
            </a:r>
            <a:endParaRPr lang="en-US" altLang="ko-KR" sz="700" b="1"/>
          </a:p>
          <a:p>
            <a:pPr defTabSz="179999">
              <a:defRPr/>
            </a:pPr>
            <a:r>
              <a:rPr lang="pt-BR" altLang="ko-KR" sz="700"/>
              <a:t>				&lt;h2&gt;&lt;a href="http://www.biography.com/people/elvis-presley-9446466"&gt;</a:t>
            </a:r>
            <a:endParaRPr lang="pt-BR" altLang="ko-KR" sz="700"/>
          </a:p>
          <a:p>
            <a:pPr defTabSz="179999">
              <a:defRPr/>
            </a:pPr>
            <a:r>
              <a:rPr lang="en-US" altLang="ko-KR" sz="700"/>
              <a:t>						His music and life&lt;/a&gt;&lt;/h2&gt;</a:t>
            </a:r>
            <a:endParaRPr lang="en-US" altLang="ko-KR" sz="700"/>
          </a:p>
          <a:p>
            <a:pPr defTabSz="179999">
              <a:defRPr/>
            </a:pPr>
            <a:r>
              <a:rPr lang="ko-KR" altLang="en-US" sz="700"/>
              <a:t>        </a:t>
            </a:r>
            <a:endParaRPr lang="ko-KR" altLang="en-US" sz="700"/>
          </a:p>
          <a:p>
            <a:pPr defTabSz="179999">
              <a:defRPr/>
            </a:pPr>
            <a:r>
              <a:rPr lang="en-US" altLang="ko-KR" sz="700"/>
              <a:t>				&lt;div class="entry"&gt;</a:t>
            </a:r>
            <a:endParaRPr lang="en-US" altLang="ko-KR" sz="700"/>
          </a:p>
          <a:p>
            <a:pPr defTabSz="179999">
              <a:defRPr/>
            </a:pPr>
            <a:r>
              <a:rPr lang="en-US" altLang="ko-KR" sz="700"/>
              <a:t>					&lt;p&gt;Presley received his first guitar as a gift</a:t>
            </a:r>
            <a:endParaRPr lang="en-US" altLang="ko-KR" sz="700"/>
          </a:p>
          <a:p>
            <a:pPr defTabSz="179999">
              <a:defRPr/>
            </a:pPr>
            <a:r>
              <a:rPr lang="en-US" altLang="ko-KR" sz="700"/>
              <a:t>					from his mother on his 11th birthday in 1946</a:t>
            </a:r>
            <a:endParaRPr lang="en-US" altLang="ko-KR" sz="700"/>
          </a:p>
          <a:p>
            <a:pPr defTabSz="179999">
              <a:defRPr/>
            </a:pPr>
            <a:r>
              <a:rPr lang="en-US" altLang="ko-KR" sz="700"/>
              <a:t>					and had his first taste of musical success</a:t>
            </a:r>
            <a:endParaRPr lang="en-US" altLang="ko-KR" sz="700"/>
          </a:p>
          <a:p>
            <a:pPr defTabSz="179999">
              <a:defRPr/>
            </a:pPr>
            <a:r>
              <a:rPr lang="en-US" altLang="ko-KR" sz="700"/>
              <a:t>					a few years later when he won a talent show</a:t>
            </a:r>
            <a:endParaRPr lang="en-US" altLang="ko-KR" sz="700"/>
          </a:p>
          <a:p>
            <a:pPr defTabSz="179999">
              <a:defRPr/>
            </a:pPr>
            <a:r>
              <a:rPr lang="en-US" altLang="ko-KR" sz="700"/>
              <a:t>					at Humes High School in Memphis. &lt;/p&gt;</a:t>
            </a:r>
            <a:endParaRPr lang="en-US" altLang="ko-KR" sz="700"/>
          </a:p>
          <a:p>
            <a:pPr defTabSz="179999">
              <a:defRPr/>
            </a:pPr>
            <a:r>
              <a:rPr lang="en-US" altLang="ko-KR" sz="700"/>
              <a:t>				&lt;/div&gt;</a:t>
            </a:r>
            <a:endParaRPr lang="en-US" altLang="ko-KR" sz="700"/>
          </a:p>
          <a:p>
            <a:pPr defTabSz="179999">
              <a:defRPr/>
            </a:pPr>
            <a:r>
              <a:rPr lang="en-US" altLang="ko-KR" sz="700"/>
              <a:t>			</a:t>
            </a:r>
            <a:r>
              <a:rPr lang="en-US" altLang="ko-KR" sz="700" b="1"/>
              <a:t>&lt;/div&gt;</a:t>
            </a:r>
            <a:endParaRPr lang="en-US" altLang="ko-KR" sz="700" b="1"/>
          </a:p>
          <a:p>
            <a:pPr defTabSz="179999">
              <a:defRPr/>
            </a:pPr>
            <a:r>
              <a:rPr lang="en-US" altLang="ko-KR" sz="700"/>
              <a:t>		</a:t>
            </a:r>
            <a:r>
              <a:rPr lang="en-US" altLang="ko-KR" sz="700" b="1"/>
              <a:t>&lt;/div&gt;</a:t>
            </a:r>
            <a:endParaRPr lang="en-US" altLang="ko-KR" sz="700" b="1"/>
          </a:p>
          <a:p>
            <a:pPr defTabSz="179999">
              <a:defRPr/>
            </a:pPr>
            <a:r>
              <a:rPr lang="en-US" altLang="ko-KR" sz="700" b="1"/>
              <a:t>		&lt;div&gt;</a:t>
            </a:r>
            <a:endParaRPr lang="en-US" altLang="ko-KR" sz="700" b="1"/>
          </a:p>
          <a:p>
            <a:pPr defTabSz="179999">
              <a:defRPr/>
            </a:pPr>
            <a:r>
              <a:rPr lang="en-US" altLang="ko-KR" sz="700"/>
              <a:t>			&lt;a href=""&gt;&amp;laquo; Previous Entries&lt;/a&gt;</a:t>
            </a:r>
            <a:endParaRPr lang="en-US" altLang="ko-KR" sz="700"/>
          </a:p>
          <a:p>
            <a:pPr defTabSz="179999">
              <a:defRPr/>
            </a:pPr>
            <a:r>
              <a:rPr lang="en-US" altLang="ko-KR" sz="700"/>
              <a:t>	    </a:t>
            </a:r>
            <a:r>
              <a:rPr lang="en-US" altLang="ko-KR" sz="700" b="1"/>
              <a:t>&lt;/div&gt;</a:t>
            </a:r>
            <a:endParaRPr lang="en-US" altLang="ko-KR" sz="700" b="1"/>
          </a:p>
          <a:p>
            <a:pPr defTabSz="179999">
              <a:defRPr/>
            </a:pPr>
            <a:r>
              <a:rPr lang="en-US" altLang="ko-KR" sz="700"/>
              <a:t>	</a:t>
            </a:r>
            <a:r>
              <a:rPr lang="en-US" altLang="ko-KR" sz="700" b="1"/>
              <a:t>&lt;/div&gt;</a:t>
            </a:r>
            <a:endParaRPr lang="en-US" altLang="ko-KR" sz="700" b="1"/>
          </a:p>
          <a:p>
            <a:pPr defTabSz="179999">
              <a:defRPr/>
            </a:pPr>
            <a:endParaRPr lang="ko-KR" altLang="en-US" sz="700"/>
          </a:p>
          <a:p>
            <a:pPr defTabSz="179999">
              <a:defRPr/>
            </a:pPr>
            <a:r>
              <a:rPr lang="en-US" altLang="ko-KR" sz="700"/>
              <a:t>	</a:t>
            </a:r>
            <a:r>
              <a:rPr lang="en-US" altLang="ko-KR" sz="700" b="1"/>
              <a:t>&lt;div id="navigation"&gt;</a:t>
            </a:r>
            <a:endParaRPr lang="en-US" altLang="ko-KR" sz="700" b="1"/>
          </a:p>
          <a:p>
            <a:pPr defTabSz="179999">
              <a:defRPr/>
            </a:pPr>
            <a:r>
              <a:rPr lang="en-US" altLang="ko-KR" sz="700"/>
              <a:t>		&lt;ul&gt;</a:t>
            </a:r>
            <a:endParaRPr lang="en-US" altLang="ko-KR" sz="700"/>
          </a:p>
          <a:p>
            <a:pPr defTabSz="179999">
              <a:defRPr/>
            </a:pPr>
            <a:r>
              <a:rPr lang="en-US" altLang="ko-KR" sz="700"/>
              <a:t>			&lt;li&gt;&lt;h2&gt;Archives&lt;/h2&gt;</a:t>
            </a:r>
            <a:endParaRPr lang="en-US" altLang="ko-KR" sz="700"/>
          </a:p>
          <a:p>
            <a:pPr defTabSz="179999">
              <a:defRPr/>
            </a:pPr>
            <a:r>
              <a:rPr lang="en-US" altLang="ko-KR" sz="700"/>
              <a:t>				&lt;ul&gt;</a:t>
            </a:r>
            <a:endParaRPr lang="en-US" altLang="ko-KR" sz="700"/>
          </a:p>
          <a:p>
            <a:pPr defTabSz="179999">
              <a:defRPr/>
            </a:pPr>
            <a:r>
              <a:rPr lang="en-US" altLang="ko-KR" sz="700"/>
              <a:t>					&lt;li&gt;&lt;a href="http://www.elvisthemusic.com/"&gt;Elvis The Music&lt;/a&gt;&lt;/li&gt;</a:t>
            </a:r>
            <a:endParaRPr lang="en-US" altLang="ko-KR" sz="700"/>
          </a:p>
          <a:p>
            <a:pPr defTabSz="179999">
              <a:defRPr/>
            </a:pPr>
            <a:r>
              <a:rPr lang="it-IT" altLang="ko-KR" sz="700"/>
              <a:t>					&lt;li&gt;&lt;a href=</a:t>
            </a:r>
            <a:r>
              <a:rPr lang="en-US" altLang="ko-KR" sz="700"/>
              <a:t>"</a:t>
            </a:r>
            <a:r>
              <a:rPr lang="it-IT" altLang="ko-KR" sz="700"/>
              <a:t>http://www.graceland.com/</a:t>
            </a:r>
            <a:r>
              <a:rPr lang="en-US" altLang="ko-KR" sz="700">
                <a:solidFill>
                  <a:prstClr val="black"/>
                </a:solidFill>
              </a:rPr>
              <a:t>"</a:t>
            </a:r>
            <a:r>
              <a:rPr lang="it-IT" altLang="ko-KR" sz="700"/>
              <a:t>&gt;Elvis Home Graceland&lt;/a&gt;&lt;/li&gt;</a:t>
            </a:r>
            <a:endParaRPr lang="it-IT" altLang="ko-KR" sz="700"/>
          </a:p>
          <a:p>
            <a:pPr defTabSz="179999">
              <a:defRPr/>
            </a:pPr>
            <a:r>
              <a:rPr lang="it-IT" altLang="ko-KR" sz="700"/>
              <a:t>					&lt;li&gt;&lt;a href=</a:t>
            </a:r>
            <a:r>
              <a:rPr lang="en-US" altLang="ko-KR" sz="700"/>
              <a:t>"</a:t>
            </a:r>
            <a:r>
              <a:rPr lang="it-IT" altLang="ko-KR" sz="700"/>
              <a:t>http://www.last.fm/music/Elvis+Presley</a:t>
            </a:r>
            <a:r>
              <a:rPr lang="en-US" altLang="ko-KR" sz="700"/>
              <a:t>"</a:t>
            </a:r>
            <a:r>
              <a:rPr lang="it-IT" altLang="ko-KR" sz="700"/>
              <a:t>&gt;Free Listening, Video&lt;/a&gt;&lt;/li&gt;</a:t>
            </a:r>
            <a:endParaRPr lang="it-IT" altLang="ko-KR" sz="700"/>
          </a:p>
          <a:p>
            <a:pPr defTabSz="179999">
              <a:defRPr/>
            </a:pPr>
            <a:r>
              <a:rPr lang="en-US" altLang="ko-KR" sz="700"/>
              <a:t>				&lt;/ul&gt;</a:t>
            </a:r>
            <a:endParaRPr lang="en-US" altLang="ko-KR" sz="700"/>
          </a:p>
          <a:p>
            <a:pPr defTabSz="179999">
              <a:defRPr/>
            </a:pPr>
            <a:r>
              <a:rPr lang="en-US" altLang="ko-KR" sz="700"/>
              <a:t>			&lt;/li&gt;</a:t>
            </a:r>
            <a:endParaRPr lang="en-US" altLang="ko-KR" sz="700"/>
          </a:p>
          <a:p>
            <a:pPr defTabSz="179999">
              <a:defRPr/>
            </a:pPr>
            <a:r>
              <a:rPr lang="en-US" altLang="ko-KR" sz="700"/>
              <a:t>		&lt;/ul&gt;</a:t>
            </a:r>
            <a:endParaRPr lang="en-US" altLang="ko-KR" sz="700"/>
          </a:p>
          <a:p>
            <a:pPr defTabSz="179999">
              <a:defRPr/>
            </a:pPr>
            <a:r>
              <a:rPr lang="en-US" altLang="ko-KR" sz="700"/>
              <a:t>	</a:t>
            </a:r>
            <a:r>
              <a:rPr lang="en-US" altLang="ko-KR" sz="700" b="1"/>
              <a:t>&lt;/div&gt;</a:t>
            </a:r>
            <a:endParaRPr lang="en-US" altLang="ko-KR" sz="700" b="1"/>
          </a:p>
          <a:p>
            <a:pPr defTabSz="179999">
              <a:defRPr/>
            </a:pPr>
            <a:endParaRPr lang="ko-KR" altLang="en-US" sz="700"/>
          </a:p>
          <a:p>
            <a:pPr defTabSz="179999">
              <a:defRPr/>
            </a:pPr>
            <a:r>
              <a:rPr lang="en-US" altLang="ko-KR" sz="700"/>
              <a:t>	</a:t>
            </a:r>
            <a:r>
              <a:rPr lang="en-US" altLang="ko-KR" sz="700" b="1"/>
              <a:t>&lt;div id="footer"&gt;</a:t>
            </a:r>
            <a:endParaRPr lang="en-US" altLang="ko-KR" sz="700" b="1"/>
          </a:p>
          <a:p>
            <a:pPr defTabSz="179999">
              <a:defRPr/>
            </a:pPr>
            <a:r>
              <a:rPr lang="en-US" altLang="ko-KR" sz="700"/>
              <a:t>		&lt;p&gt;Copyright 2015 Elvis&lt;/p&gt;</a:t>
            </a:r>
            <a:endParaRPr lang="en-US" altLang="ko-KR" sz="700"/>
          </a:p>
          <a:p>
            <a:pPr defTabSz="179999">
              <a:defRPr/>
            </a:pPr>
            <a:r>
              <a:rPr lang="en-US" altLang="ko-KR" sz="700"/>
              <a:t>	</a:t>
            </a:r>
            <a:r>
              <a:rPr lang="en-US" altLang="ko-KR" sz="700" b="1"/>
              <a:t>&lt;/div&gt;</a:t>
            </a:r>
            <a:endParaRPr lang="en-US" altLang="ko-KR" sz="700" b="1"/>
          </a:p>
          <a:p>
            <a:pPr defTabSz="179999">
              <a:defRPr/>
            </a:pPr>
            <a:r>
              <a:rPr lang="en-US" altLang="ko-KR" sz="700" b="1"/>
              <a:t>&lt;/div&gt;</a:t>
            </a:r>
            <a:r>
              <a:rPr lang="ko-KR" altLang="en-US" sz="700" b="1"/>
              <a:t> </a:t>
            </a:r>
            <a:endParaRPr lang="ko-KR" altLang="en-US" sz="700" b="1"/>
          </a:p>
          <a:p>
            <a:pPr defTabSz="179999">
              <a:defRPr/>
            </a:pPr>
            <a:r>
              <a:rPr lang="en-US" altLang="ko-KR" sz="700"/>
              <a:t>&lt;/body&gt;</a:t>
            </a:r>
            <a:endParaRPr lang="en-US" altLang="ko-KR" sz="700"/>
          </a:p>
          <a:p>
            <a:pPr defTabSz="179999">
              <a:defRPr/>
            </a:pPr>
            <a:r>
              <a:rPr lang="en-US" altLang="ko-KR" sz="700"/>
              <a:t>&lt;/html&gt;</a:t>
            </a:r>
            <a:endParaRPr lang="ko-KR" altLang="en-US" sz="700"/>
          </a:p>
        </p:txBody>
      </p:sp>
      <p:sp>
        <p:nvSpPr>
          <p:cNvPr id="9" name="제목 1"/>
          <p:cNvSpPr txBox="1"/>
          <p:nvPr/>
        </p:nvSpPr>
        <p:spPr>
          <a:xfrm>
            <a:off x="6079781" y="6019152"/>
            <a:ext cx="1960434" cy="432049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lvl="0">
              <a:defRPr/>
            </a:pPr>
            <a:r>
              <a:rPr lang="en-US" altLang="ko-KR" sz="1200"/>
              <a:t>1.</a:t>
            </a:r>
            <a:r>
              <a:rPr lang="ko-KR" altLang="en-US" sz="1200"/>
              <a:t>기존 </a:t>
            </a:r>
            <a:r>
              <a:rPr lang="en-US" altLang="ko-KR" sz="1200"/>
              <a:t>HTML </a:t>
            </a:r>
            <a:r>
              <a:rPr lang="ko-KR" altLang="en-US" sz="1200"/>
              <a:t>태그로 작성</a:t>
            </a:r>
            <a:endParaRPr lang="ko-KR" altLang="en-US" sz="1200"/>
          </a:p>
        </p:txBody>
      </p:sp>
      <p:cxnSp>
        <p:nvCxnSpPr>
          <p:cNvPr id="10" name="직선 화살표 연결선 8"/>
          <p:cNvCxnSpPr>
            <a:stCxn id="9" idx="1"/>
          </p:cNvCxnSpPr>
          <p:nvPr/>
        </p:nvCxnSpPr>
        <p:spPr>
          <a:xfrm flipH="1">
            <a:off x="5735961" y="6235177"/>
            <a:ext cx="34382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7" idx="1"/>
          </p:cNvCxnSpPr>
          <p:nvPr/>
        </p:nvCxnSpPr>
        <p:spPr>
          <a:xfrm rot="10800000">
            <a:off x="8121834" y="6020450"/>
            <a:ext cx="223158" cy="302933"/>
          </a:xfrm>
          <a:prstGeom prst="bentConnector2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 fontScale="92500"/>
          </a:bodyPr>
          <a:lstStyle/>
          <a:p>
            <a:pPr lvl="0">
              <a:defRPr/>
            </a:pPr>
            <a:r>
              <a:rPr lang="ko-KR" altLang="en-US"/>
              <a:t>문서를 구조화할 때 권장 사항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웹 페이지 전체를 구조화 시맨틱 태그로 분할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웹 페이지 전체 제목과 소개는 </a:t>
            </a:r>
            <a:r>
              <a:rPr lang="en-US" altLang="ko-KR"/>
              <a:t>&lt;header&gt; </a:t>
            </a:r>
            <a:r>
              <a:rPr lang="ko-KR" altLang="en-US"/>
              <a:t>태그로 작성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본문은 </a:t>
            </a:r>
            <a:r>
              <a:rPr lang="en-US" altLang="ko-KR"/>
              <a:t>&lt;section&gt;</a:t>
            </a:r>
            <a:r>
              <a:rPr lang="ko-KR" altLang="en-US"/>
              <a:t>으로 묶고</a:t>
            </a:r>
            <a:r>
              <a:rPr lang="en-US" altLang="ko-KR"/>
              <a:t>, 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본문 내에 각 절이나 영역은 </a:t>
            </a:r>
            <a:r>
              <a:rPr lang="en-US" altLang="ko-KR"/>
              <a:t>&lt;article&gt;</a:t>
            </a:r>
            <a:r>
              <a:rPr lang="ko-KR" altLang="en-US"/>
              <a:t>로 작성</a:t>
            </a:r>
            <a:r>
              <a:rPr lang="en-US" altLang="ko-KR"/>
              <a:t> 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링크나 메뉴들은 </a:t>
            </a:r>
            <a:r>
              <a:rPr lang="en-US" altLang="ko-KR"/>
              <a:t>&lt;nav&gt; </a:t>
            </a:r>
            <a:r>
              <a:rPr lang="ko-KR" altLang="en-US"/>
              <a:t>태그로 작성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&lt;header&gt;, &lt;section&gt;, &lt;article&gt;, &lt;aside&gt; </a:t>
            </a:r>
            <a:r>
              <a:rPr lang="ko-KR" altLang="en-US"/>
              <a:t>등에는 헤딩 태그</a:t>
            </a:r>
            <a:r>
              <a:rPr lang="en-US" altLang="ko-KR"/>
              <a:t>(&lt;h1&gt;~&lt;h6&gt;)</a:t>
            </a:r>
            <a:r>
              <a:rPr lang="ko-KR" altLang="en-US"/>
              <a:t>를 이용하여 제목을 붙임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배경 음악을 연주하는 </a:t>
            </a:r>
            <a:r>
              <a:rPr lang="en-US" altLang="ko-KR"/>
              <a:t>&lt;audio&gt; </a:t>
            </a:r>
            <a:r>
              <a:rPr lang="ko-KR" altLang="en-US"/>
              <a:t>태그는 </a:t>
            </a:r>
            <a:r>
              <a:rPr lang="en-US" altLang="ko-KR"/>
              <a:t>&lt;header&gt; </a:t>
            </a:r>
            <a:r>
              <a:rPr lang="ko-KR" altLang="en-US"/>
              <a:t>영역에 삽입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문서 모양</a:t>
            </a:r>
            <a:r>
              <a:rPr lang="en-US" altLang="ko-KR"/>
              <a:t>(&lt;header&gt;, &lt;section&gt;, &lt;article&gt;, &lt;aside&gt;</a:t>
            </a:r>
            <a:r>
              <a:rPr lang="ko-KR" altLang="en-US"/>
              <a:t>의 배치</a:t>
            </a:r>
            <a:r>
              <a:rPr lang="en-US" altLang="ko-KR"/>
              <a:t>)</a:t>
            </a:r>
            <a:r>
              <a:rPr lang="ko-KR" altLang="en-US"/>
              <a:t>은 </a:t>
            </a:r>
            <a:r>
              <a:rPr lang="en-US" altLang="ko-KR"/>
              <a:t>CSS3 </a:t>
            </a:r>
            <a:r>
              <a:rPr lang="ko-KR" altLang="en-US"/>
              <a:t>스타일 시트로 꾸미기</a:t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HTML5 </a:t>
            </a:r>
            <a:r>
              <a:rPr lang="ko-KR" altLang="en-US"/>
              <a:t>문서 구조화 연습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HTML5 </a:t>
            </a:r>
            <a:r>
              <a:rPr lang="ko-KR" altLang="en-US"/>
              <a:t>문서 구조화 연습용 샘플 웹 페이지</a:t>
            </a:r>
            <a:endParaRPr lang="ko-KR" altLang="en-US"/>
          </a:p>
        </p:txBody>
      </p:sp>
      <p:pic>
        <p:nvPicPr>
          <p:cNvPr id="5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66348" y="1150958"/>
            <a:ext cx="3619942" cy="5421564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grpSp>
        <p:nvGrpSpPr>
          <p:cNvPr id="6" name="그룹 23"/>
          <p:cNvGrpSpPr/>
          <p:nvPr/>
        </p:nvGrpSpPr>
        <p:grpSpPr>
          <a:xfrm rot="0">
            <a:off x="2459165" y="1470457"/>
            <a:ext cx="2293810" cy="5146249"/>
            <a:chOff x="899592" y="1406344"/>
            <a:chExt cx="2377952" cy="5335024"/>
          </a:xfrm>
        </p:grpSpPr>
        <p:sp>
          <p:nvSpPr>
            <p:cNvPr id="7" name="왼쪽 중괄호 5"/>
            <p:cNvSpPr/>
            <p:nvPr/>
          </p:nvSpPr>
          <p:spPr>
            <a:xfrm>
              <a:off x="3107149" y="5947463"/>
              <a:ext cx="144016" cy="432048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왼쪽 중괄호 7"/>
            <p:cNvSpPr/>
            <p:nvPr/>
          </p:nvSpPr>
          <p:spPr>
            <a:xfrm>
              <a:off x="3107149" y="5350768"/>
              <a:ext cx="144016" cy="432048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왼쪽 중괄호 8"/>
            <p:cNvSpPr/>
            <p:nvPr/>
          </p:nvSpPr>
          <p:spPr>
            <a:xfrm>
              <a:off x="3107149" y="4774704"/>
              <a:ext cx="144016" cy="432048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왼쪽 중괄호 9"/>
            <p:cNvSpPr/>
            <p:nvPr/>
          </p:nvSpPr>
          <p:spPr>
            <a:xfrm>
              <a:off x="3107149" y="4054623"/>
              <a:ext cx="157728" cy="646255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왼쪽 중괄호 10"/>
            <p:cNvSpPr/>
            <p:nvPr/>
          </p:nvSpPr>
          <p:spPr>
            <a:xfrm>
              <a:off x="3107149" y="3334544"/>
              <a:ext cx="157728" cy="646255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왼쪽 중괄호 11"/>
            <p:cNvSpPr/>
            <p:nvPr/>
          </p:nvSpPr>
          <p:spPr>
            <a:xfrm>
              <a:off x="3107149" y="1406344"/>
              <a:ext cx="170395" cy="1854374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2273061" y="2004464"/>
              <a:ext cx="859154" cy="4329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100"/>
                <a:t>머리말</a:t>
              </a:r>
              <a:endParaRPr lang="ko-KR" altLang="en-US" sz="1100"/>
            </a:p>
            <a:p>
              <a:pPr algn="ctr">
                <a:defRPr/>
              </a:pPr>
              <a:r>
                <a:rPr lang="en-US" altLang="ko-KR" sz="1100"/>
                <a:t>(&lt;header&gt;)</a:t>
              </a:r>
              <a:endParaRPr lang="ko-KR" altLang="en-US" sz="1100"/>
            </a:p>
          </p:txBody>
        </p:sp>
        <p:sp>
          <p:nvSpPr>
            <p:cNvPr id="14" name="TextBox 12"/>
            <p:cNvSpPr txBox="1"/>
            <p:nvPr/>
          </p:nvSpPr>
          <p:spPr>
            <a:xfrm>
              <a:off x="2273063" y="3406476"/>
              <a:ext cx="659130" cy="4331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100"/>
                <a:t>목차</a:t>
              </a:r>
              <a:endParaRPr lang="ko-KR" altLang="en-US" sz="1100"/>
            </a:p>
            <a:p>
              <a:pPr algn="ctr">
                <a:defRPr/>
              </a:pPr>
              <a:r>
                <a:rPr lang="en-US" altLang="ko-KR" sz="1100"/>
                <a:t>(&lt;nav&gt;)</a:t>
              </a:r>
              <a:endParaRPr lang="ko-KR" altLang="en-US" sz="1100"/>
            </a:p>
          </p:txBody>
        </p:sp>
        <p:sp>
          <p:nvSpPr>
            <p:cNvPr id="15" name="TextBox 13"/>
            <p:cNvSpPr txBox="1"/>
            <p:nvPr/>
          </p:nvSpPr>
          <p:spPr>
            <a:xfrm>
              <a:off x="2273062" y="4163469"/>
              <a:ext cx="792480" cy="4364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100"/>
                <a:t>절</a:t>
              </a:r>
              <a:endParaRPr lang="ko-KR" altLang="en-US" sz="1100"/>
            </a:p>
            <a:p>
              <a:pPr algn="ctr">
                <a:defRPr/>
              </a:pPr>
              <a:r>
                <a:rPr lang="en-US" altLang="ko-KR" sz="1100"/>
                <a:t>(&lt;article&gt;)</a:t>
              </a:r>
              <a:endParaRPr lang="ko-KR" altLang="en-US" sz="1100"/>
            </a:p>
          </p:txBody>
        </p:sp>
        <p:sp>
          <p:nvSpPr>
            <p:cNvPr id="16" name="TextBox 14"/>
            <p:cNvSpPr txBox="1"/>
            <p:nvPr/>
          </p:nvSpPr>
          <p:spPr>
            <a:xfrm>
              <a:off x="2273061" y="4733619"/>
              <a:ext cx="792481" cy="4390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100"/>
                <a:t>절</a:t>
              </a:r>
              <a:endParaRPr lang="ko-KR" altLang="en-US" sz="1100"/>
            </a:p>
            <a:p>
              <a:pPr algn="ctr">
                <a:defRPr/>
              </a:pPr>
              <a:r>
                <a:rPr lang="en-US" altLang="ko-KR" sz="1100"/>
                <a:t>(&lt;article&gt;)</a:t>
              </a:r>
              <a:endParaRPr lang="ko-KR" altLang="en-US" sz="1100"/>
            </a:p>
          </p:txBody>
        </p:sp>
        <p:sp>
          <p:nvSpPr>
            <p:cNvPr id="17" name="TextBox 15"/>
            <p:cNvSpPr txBox="1"/>
            <p:nvPr/>
          </p:nvSpPr>
          <p:spPr>
            <a:xfrm>
              <a:off x="2273062" y="5298005"/>
              <a:ext cx="792480" cy="4374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100"/>
                <a:t>절</a:t>
              </a:r>
              <a:endParaRPr lang="ko-KR" altLang="en-US" sz="1100"/>
            </a:p>
            <a:p>
              <a:pPr algn="ctr">
                <a:defRPr/>
              </a:pPr>
              <a:r>
                <a:rPr lang="en-US" altLang="ko-KR" sz="1100"/>
                <a:t>(&lt;article&gt;)</a:t>
              </a:r>
              <a:endParaRPr lang="ko-KR" altLang="en-US" sz="1100"/>
            </a:p>
          </p:txBody>
        </p:sp>
        <p:sp>
          <p:nvSpPr>
            <p:cNvPr id="18" name="TextBox 16"/>
            <p:cNvSpPr txBox="1"/>
            <p:nvPr/>
          </p:nvSpPr>
          <p:spPr>
            <a:xfrm>
              <a:off x="2311160" y="5842100"/>
              <a:ext cx="744857" cy="4364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100"/>
                <a:t>노트</a:t>
              </a:r>
              <a:endParaRPr lang="ko-KR" altLang="en-US" sz="1100"/>
            </a:p>
            <a:p>
              <a:pPr algn="ctr">
                <a:defRPr/>
              </a:pPr>
              <a:r>
                <a:rPr lang="en-US" altLang="ko-KR" sz="1100"/>
                <a:t>(&lt;aside&gt;)</a:t>
              </a:r>
              <a:endParaRPr lang="ko-KR" altLang="en-US" sz="1100"/>
            </a:p>
          </p:txBody>
        </p:sp>
        <p:sp>
          <p:nvSpPr>
            <p:cNvPr id="19" name="왼쪽 중괄호 17"/>
            <p:cNvSpPr/>
            <p:nvPr/>
          </p:nvSpPr>
          <p:spPr>
            <a:xfrm>
              <a:off x="1874255" y="4087365"/>
              <a:ext cx="293670" cy="1660280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TextBox 18"/>
            <p:cNvSpPr txBox="1"/>
            <p:nvPr/>
          </p:nvSpPr>
          <p:spPr>
            <a:xfrm>
              <a:off x="920513" y="4594356"/>
              <a:ext cx="859154" cy="4400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100"/>
                <a:t>본문</a:t>
              </a:r>
              <a:endParaRPr lang="ko-KR" altLang="en-US" sz="1100"/>
            </a:p>
            <a:p>
              <a:pPr algn="ctr">
                <a:defRPr/>
              </a:pPr>
              <a:r>
                <a:rPr lang="en-US" altLang="ko-KR" sz="1100"/>
                <a:t>(&lt;section&gt;)</a:t>
              </a:r>
              <a:endParaRPr lang="ko-KR" altLang="en-US" sz="1100"/>
            </a:p>
          </p:txBody>
        </p:sp>
        <p:sp>
          <p:nvSpPr>
            <p:cNvPr id="21" name="TextBox 19"/>
            <p:cNvSpPr txBox="1"/>
            <p:nvPr/>
          </p:nvSpPr>
          <p:spPr>
            <a:xfrm>
              <a:off x="2282586" y="6310478"/>
              <a:ext cx="802005" cy="4321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100"/>
                <a:t>꼬리말</a:t>
              </a:r>
              <a:endParaRPr lang="ko-KR" altLang="en-US" sz="1100"/>
            </a:p>
            <a:p>
              <a:pPr algn="ctr">
                <a:defRPr/>
              </a:pPr>
              <a:r>
                <a:rPr lang="en-US" altLang="ko-KR" sz="1100"/>
                <a:t>(&lt;footer&gt;)</a:t>
              </a:r>
              <a:endParaRPr lang="ko-KR" altLang="en-US" sz="1100"/>
            </a:p>
          </p:txBody>
        </p:sp>
        <p:sp>
          <p:nvSpPr>
            <p:cNvPr id="22" name="왼쪽 중괄호 20"/>
            <p:cNvSpPr/>
            <p:nvPr/>
          </p:nvSpPr>
          <p:spPr>
            <a:xfrm>
              <a:off x="3115223" y="6453336"/>
              <a:ext cx="135942" cy="144016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B08FFF47-F7C8-4417-B66B-1876CACD7C6F}" type="slidenum">
              <a:rPr xmlns:mc="http://schemas.openxmlformats.org/markup-compatibility/2006" xmlns:hp="http://schemas.haansoft.com/office/presentation/8.0" kumimoji="0" lang="en-US" altLang="en-US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Segoe UI Semibold"/>
                <a:ea typeface="맑은 고딕"/>
                <a:cs typeface="Segoe UI Semibold"/>
              </a:rPr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15</a:t>
            </a:fld>
            <a:endParaRPr xmlns:mc="http://schemas.openxmlformats.org/markup-compatibility/2006" xmlns:hp="http://schemas.haansoft.com/office/presentation/8.0" kumimoji="0" lang="en-US" altLang="en-US" sz="1100" b="0" i="0" u="none" strike="noStrike" kern="1200" cap="none" spc="0" normalizeH="0" baseline="0" mc:Ignorable="hp" hp:hslEmbossed="0">
              <a:solidFill>
                <a:srgbClr val="000000"/>
              </a:solidFill>
              <a:latin typeface="Segoe UI Semibold"/>
              <a:ea typeface="맑은 고딕"/>
              <a:cs typeface="Segoe UI Semibold"/>
            </a:endParaRPr>
          </a:p>
        </p:txBody>
      </p:sp>
      <p:sp>
        <p:nvSpPr>
          <p:cNvPr id="4" name="직사각형 4"/>
          <p:cNvSpPr/>
          <p:nvPr/>
        </p:nvSpPr>
        <p:spPr>
          <a:xfrm>
            <a:off x="1946748" y="248602"/>
            <a:ext cx="8298504" cy="61893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800"/>
              <a:t>&lt;!DOCTYPE html&gt; &lt;!-- </a:t>
            </a:r>
            <a:r>
              <a:rPr lang="ko-KR" altLang="en-US" sz="800"/>
              <a:t>참고</a:t>
            </a:r>
            <a:r>
              <a:rPr lang="en-US" altLang="ko-KR" sz="800"/>
              <a:t>: https://ko.wikipedia.org/wiki/</a:t>
            </a:r>
            <a:r>
              <a:rPr lang="ko-KR" altLang="en-US" sz="800"/>
              <a:t>볼프강</a:t>
            </a:r>
            <a:r>
              <a:rPr lang="en-US" altLang="ko-KR" sz="800"/>
              <a:t>_</a:t>
            </a:r>
            <a:r>
              <a:rPr lang="ko-KR" altLang="en-US" sz="800"/>
              <a:t>아마데우스</a:t>
            </a:r>
            <a:r>
              <a:rPr lang="en-US" altLang="ko-KR" sz="800"/>
              <a:t>_</a:t>
            </a:r>
            <a:r>
              <a:rPr lang="ko-KR" altLang="en-US" sz="800"/>
              <a:t>모차르트 </a:t>
            </a:r>
            <a:r>
              <a:rPr lang="en-US" altLang="ko-KR" sz="800"/>
              <a:t>--&gt;</a:t>
            </a:r>
            <a:endParaRPr lang="en-US" altLang="ko-KR" sz="800"/>
          </a:p>
          <a:p>
            <a:pPr defTabSz="179999">
              <a:defRPr/>
            </a:pPr>
            <a:r>
              <a:rPr lang="en-US" altLang="ko-KR" sz="800"/>
              <a:t>&lt;html&gt; </a:t>
            </a:r>
            <a:endParaRPr lang="en-US" altLang="ko-KR" sz="800"/>
          </a:p>
          <a:p>
            <a:pPr defTabSz="179999">
              <a:defRPr/>
            </a:pPr>
            <a:r>
              <a:rPr lang="en-US" altLang="ko-KR" sz="800"/>
              <a:t>&lt;head&gt;&lt;meta charset="utf-8"&gt;</a:t>
            </a:r>
            <a:endParaRPr lang="en-US" altLang="ko-KR" sz="800"/>
          </a:p>
          <a:p>
            <a:pPr defTabSz="179999">
              <a:defRPr/>
            </a:pPr>
            <a:r>
              <a:rPr lang="en-US" altLang="ko-KR" sz="800"/>
              <a:t>&lt;title&gt;</a:t>
            </a:r>
            <a:r>
              <a:rPr lang="ko-KR" altLang="en-US" sz="800"/>
              <a:t>시맨틱 태그로 구조화 연습</a:t>
            </a:r>
            <a:r>
              <a:rPr lang="en-US" altLang="ko-KR" sz="800"/>
              <a:t>&lt;/title&gt;&lt;/head&gt;</a:t>
            </a:r>
            <a:endParaRPr lang="en-US" altLang="ko-KR" sz="800"/>
          </a:p>
          <a:p>
            <a:pPr defTabSz="179999">
              <a:defRPr/>
            </a:pPr>
            <a:r>
              <a:rPr lang="en-US" altLang="ko-KR" sz="800" b="1"/>
              <a:t>&lt;body&gt;</a:t>
            </a:r>
            <a:endParaRPr lang="en-US" altLang="ko-KR" sz="800" b="1"/>
          </a:p>
          <a:p>
            <a:pPr defTabSz="179999">
              <a:defRPr/>
            </a:pPr>
            <a:r>
              <a:rPr lang="en-US" altLang="ko-KR" sz="800"/>
              <a:t>	</a:t>
            </a:r>
            <a:r>
              <a:rPr lang="en-US" altLang="ko-KR" sz="800" b="1"/>
              <a:t>&lt;header&gt;</a:t>
            </a:r>
            <a:endParaRPr lang="en-US" altLang="ko-KR" sz="800" b="1"/>
          </a:p>
          <a:p>
            <a:pPr defTabSz="179999">
              <a:defRPr/>
            </a:pPr>
            <a:r>
              <a:rPr lang="en-US" altLang="ko-KR" sz="800"/>
              <a:t>		</a:t>
            </a:r>
            <a:r>
              <a:rPr lang="en-US" altLang="ko-KR" sz="800" b="1">
                <a:solidFill>
                  <a:srgbClr val="0070c0"/>
                </a:solidFill>
              </a:rPr>
              <a:t>&lt;h1&gt;</a:t>
            </a:r>
            <a:r>
              <a:rPr lang="ko-KR" altLang="en-US" sz="800" b="1">
                <a:solidFill>
                  <a:srgbClr val="0070c0"/>
                </a:solidFill>
              </a:rPr>
              <a:t>볼프강 아마데우스 모차르트</a:t>
            </a:r>
            <a:r>
              <a:rPr lang="en-US" altLang="ko-KR" sz="800" b="1">
                <a:solidFill>
                  <a:srgbClr val="0070c0"/>
                </a:solidFill>
              </a:rPr>
              <a:t>&lt;/h1&gt;</a:t>
            </a:r>
            <a:endParaRPr lang="en-US" altLang="ko-KR" sz="800" b="1">
              <a:solidFill>
                <a:srgbClr val="0070c0"/>
              </a:solidFill>
            </a:endParaRPr>
          </a:p>
          <a:p>
            <a:pPr defTabSz="179999">
              <a:defRPr/>
            </a:pPr>
            <a:r>
              <a:rPr lang="en-US" altLang="ko-KR" sz="800"/>
              <a:t>		&lt;p&gt;</a:t>
            </a:r>
            <a:r>
              <a:rPr lang="ko-KR" altLang="en-US" sz="800"/>
              <a:t>모차르트</a:t>
            </a:r>
            <a:r>
              <a:rPr lang="en-US" altLang="ko-KR" sz="800"/>
              <a:t>(1756</a:t>
            </a:r>
            <a:r>
              <a:rPr lang="ko-KR" altLang="en-US" sz="800"/>
              <a:t>년 </a:t>
            </a:r>
            <a:r>
              <a:rPr lang="en-US" altLang="ko-KR" sz="800"/>
              <a:t>1</a:t>
            </a:r>
            <a:r>
              <a:rPr lang="ko-KR" altLang="en-US" sz="800"/>
              <a:t>월 </a:t>
            </a:r>
            <a:r>
              <a:rPr lang="en-US" altLang="ko-KR" sz="800"/>
              <a:t>27</a:t>
            </a:r>
            <a:r>
              <a:rPr lang="ko-KR" altLang="en-US" sz="800"/>
              <a:t>일 </a:t>
            </a:r>
            <a:r>
              <a:rPr lang="en-US" altLang="ko-KR" sz="800"/>
              <a:t>~ 1791</a:t>
            </a:r>
            <a:r>
              <a:rPr lang="ko-KR" altLang="en-US" sz="800"/>
              <a:t>년 </a:t>
            </a:r>
            <a:r>
              <a:rPr lang="en-US" altLang="ko-KR" sz="800"/>
              <a:t>12</a:t>
            </a:r>
            <a:r>
              <a:rPr lang="ko-KR" altLang="en-US" sz="800"/>
              <a:t>월 </a:t>
            </a:r>
            <a:r>
              <a:rPr lang="en-US" altLang="ko-KR" sz="800"/>
              <a:t>5</a:t>
            </a:r>
            <a:r>
              <a:rPr lang="ko-KR" altLang="en-US" sz="800"/>
              <a:t>일</a:t>
            </a:r>
            <a:r>
              <a:rPr lang="en-US" altLang="ko-KR" sz="800"/>
              <a:t>)</a:t>
            </a:r>
            <a:r>
              <a:rPr lang="ko-KR" altLang="en-US" sz="800"/>
              <a:t>는 </a:t>
            </a:r>
            <a:r>
              <a:rPr lang="en-US" altLang="ko-KR" sz="800"/>
              <a:t>1756</a:t>
            </a:r>
            <a:r>
              <a:rPr lang="ko-KR" altLang="en-US" sz="800"/>
              <a:t>년 </a:t>
            </a:r>
            <a:r>
              <a:rPr lang="en-US" altLang="ko-KR" sz="800"/>
              <a:t>1</a:t>
            </a:r>
            <a:r>
              <a:rPr lang="ko-KR" altLang="en-US" sz="800"/>
              <a:t>월 </a:t>
            </a:r>
            <a:r>
              <a:rPr lang="en-US" altLang="ko-KR" sz="800"/>
              <a:t>27</a:t>
            </a:r>
            <a:r>
              <a:rPr lang="ko-KR" altLang="en-US" sz="800"/>
              <a:t>일 잘츠부르크에서 태어난 천재적인 오스트리아의 작곡가를 소개한다</a:t>
            </a:r>
            <a:r>
              <a:rPr lang="en-US" altLang="ko-KR" sz="800"/>
              <a:t>.&lt;/p&gt;</a:t>
            </a:r>
            <a:endParaRPr lang="en-US" altLang="ko-KR" sz="800"/>
          </a:p>
          <a:p>
            <a:pPr defTabSz="179999">
              <a:defRPr/>
            </a:pPr>
            <a:r>
              <a:rPr lang="en-US" altLang="ko-KR" sz="800"/>
              <a:t>		&lt;figure&gt;</a:t>
            </a:r>
            <a:endParaRPr lang="en-US" altLang="ko-KR" sz="800"/>
          </a:p>
          <a:p>
            <a:pPr defTabSz="179999">
              <a:defRPr/>
            </a:pPr>
            <a:r>
              <a:rPr lang="en-US" altLang="ko-KR" sz="800"/>
              <a:t>			&lt;img width="140" height="200" </a:t>
            </a:r>
            <a:endParaRPr lang="en-US" altLang="ko-KR" sz="800"/>
          </a:p>
          <a:p>
            <a:pPr defTabSz="179999">
              <a:defRPr/>
            </a:pPr>
            <a:r>
              <a:rPr lang="en-US" altLang="ko-KR" sz="800"/>
              <a:t>					src="https://upload.wikimedia.org/wikipedia/commons/thumb/1/1e/Wolfgang-amadeus-mozart_1.jpg/500px-Wolfgang-amadeus-mozart_1.jpg"&gt;</a:t>
            </a:r>
            <a:endParaRPr lang="en-US" altLang="ko-KR" sz="800"/>
          </a:p>
          <a:p>
            <a:pPr defTabSz="179999">
              <a:defRPr/>
            </a:pPr>
            <a:r>
              <a:rPr lang="en-US" altLang="ko-KR" sz="800"/>
              <a:t>			&lt;figcaption&gt;1770</a:t>
            </a:r>
            <a:r>
              <a:rPr lang="ko-KR" altLang="en-US" sz="800"/>
              <a:t>년대 초상화</a:t>
            </a:r>
            <a:r>
              <a:rPr lang="en-US" altLang="ko-KR" sz="800"/>
              <a:t>&lt;/figcaption&gt;</a:t>
            </a:r>
            <a:endParaRPr lang="en-US" altLang="ko-KR" sz="800"/>
          </a:p>
          <a:p>
            <a:pPr defTabSz="179999">
              <a:defRPr/>
            </a:pPr>
            <a:r>
              <a:rPr lang="en-US" altLang="ko-KR" sz="800"/>
              <a:t>		&lt;/figure&gt;</a:t>
            </a:r>
            <a:endParaRPr lang="en-US" altLang="ko-KR" sz="800"/>
          </a:p>
          <a:p>
            <a:pPr defTabSz="179999">
              <a:defRPr/>
            </a:pPr>
            <a:r>
              <a:rPr lang="en-US" altLang="ko-KR" sz="800"/>
              <a:t>	</a:t>
            </a:r>
            <a:r>
              <a:rPr lang="en-US" altLang="ko-KR" sz="800" b="1"/>
              <a:t>&lt;/header&gt;</a:t>
            </a:r>
            <a:endParaRPr lang="en-US" altLang="ko-KR" sz="800" b="1"/>
          </a:p>
          <a:p>
            <a:pPr defTabSz="179999">
              <a:defRPr/>
            </a:pPr>
            <a:r>
              <a:rPr lang="en-US" altLang="ko-KR" sz="800" b="1"/>
              <a:t>	&lt;nav&gt;</a:t>
            </a:r>
            <a:endParaRPr lang="en-US" altLang="ko-KR" sz="800" b="1"/>
          </a:p>
          <a:p>
            <a:pPr defTabSz="179999">
              <a:defRPr/>
            </a:pPr>
            <a:r>
              <a:rPr lang="en-US" altLang="ko-KR" sz="800"/>
              <a:t>		</a:t>
            </a:r>
            <a:r>
              <a:rPr lang="en-US" altLang="ko-KR" sz="800" b="1">
                <a:solidFill>
                  <a:srgbClr val="0070c0"/>
                </a:solidFill>
              </a:rPr>
              <a:t>&lt;h2&gt;</a:t>
            </a:r>
            <a:r>
              <a:rPr lang="ko-KR" altLang="en-US" sz="800" b="1">
                <a:solidFill>
                  <a:srgbClr val="0070c0"/>
                </a:solidFill>
              </a:rPr>
              <a:t>목차</a:t>
            </a:r>
            <a:r>
              <a:rPr lang="en-US" altLang="ko-KR" sz="800" b="1">
                <a:solidFill>
                  <a:srgbClr val="0070c0"/>
                </a:solidFill>
              </a:rPr>
              <a:t>&lt;/h2&gt;</a:t>
            </a:r>
            <a:endParaRPr lang="en-US" altLang="ko-KR" sz="800" b="1">
              <a:solidFill>
                <a:srgbClr val="0070c0"/>
              </a:solidFill>
            </a:endParaRPr>
          </a:p>
          <a:p>
            <a:pPr defTabSz="179999">
              <a:defRPr/>
            </a:pPr>
            <a:r>
              <a:rPr lang="en-US" altLang="ko-KR" sz="800"/>
              <a:t>		&lt;ul&gt;</a:t>
            </a:r>
            <a:endParaRPr lang="en-US" altLang="ko-KR" sz="800"/>
          </a:p>
          <a:p>
            <a:pPr defTabSz="179999">
              <a:defRPr/>
            </a:pPr>
            <a:r>
              <a:rPr lang="en-US" altLang="ko-KR" sz="800"/>
              <a:t>			&lt;li&gt;&lt;a href="#life"&gt;</a:t>
            </a:r>
            <a:r>
              <a:rPr lang="ko-KR" altLang="en-US" sz="800"/>
              <a:t>생애</a:t>
            </a:r>
            <a:r>
              <a:rPr lang="en-US" altLang="ko-KR" sz="800"/>
              <a:t>&lt;/a&gt;&lt;/li&gt;</a:t>
            </a:r>
            <a:endParaRPr lang="en-US" altLang="ko-KR" sz="800"/>
          </a:p>
          <a:p>
            <a:pPr defTabSz="179999">
              <a:defRPr/>
            </a:pPr>
            <a:r>
              <a:rPr lang="en-US" altLang="ko-KR" sz="800"/>
              <a:t>			&lt;li&gt;&lt;a href="#death"&gt;</a:t>
            </a:r>
            <a:r>
              <a:rPr lang="ko-KR" altLang="en-US" sz="800"/>
              <a:t>죽음</a:t>
            </a:r>
            <a:r>
              <a:rPr lang="en-US" altLang="ko-KR" sz="800"/>
              <a:t>&lt;/a&gt;&lt;/li&gt;</a:t>
            </a:r>
            <a:endParaRPr lang="en-US" altLang="ko-KR" sz="800"/>
          </a:p>
          <a:p>
            <a:pPr defTabSz="179999">
              <a:defRPr/>
            </a:pPr>
            <a:r>
              <a:rPr lang="en-US" altLang="ko-KR" sz="800"/>
              <a:t>			&lt;li&gt;&lt;a href="#music"&gt;</a:t>
            </a:r>
            <a:r>
              <a:rPr lang="ko-KR" altLang="en-US" sz="800"/>
              <a:t>음악</a:t>
            </a:r>
            <a:r>
              <a:rPr lang="en-US" altLang="ko-KR" sz="800"/>
              <a:t>&lt;/a&gt;&lt;/li&gt;</a:t>
            </a:r>
            <a:endParaRPr lang="en-US" altLang="ko-KR" sz="800"/>
          </a:p>
          <a:p>
            <a:pPr defTabSz="179999">
              <a:defRPr/>
            </a:pPr>
            <a:r>
              <a:rPr lang="en-US" altLang="ko-KR" sz="800"/>
              <a:t>		&lt;/ul&gt;</a:t>
            </a:r>
            <a:endParaRPr lang="en-US" altLang="ko-KR" sz="800"/>
          </a:p>
          <a:p>
            <a:pPr defTabSz="179999">
              <a:defRPr/>
            </a:pPr>
            <a:r>
              <a:rPr lang="en-US" altLang="ko-KR" sz="800"/>
              <a:t>	</a:t>
            </a:r>
            <a:r>
              <a:rPr lang="en-US" altLang="ko-KR" sz="800" b="1"/>
              <a:t>&lt;/nav&gt;</a:t>
            </a:r>
            <a:endParaRPr lang="en-US" altLang="ko-KR" sz="800" b="1"/>
          </a:p>
          <a:p>
            <a:pPr defTabSz="179999">
              <a:defRPr/>
            </a:pPr>
            <a:r>
              <a:rPr lang="en-US" altLang="ko-KR" sz="800"/>
              <a:t>	</a:t>
            </a:r>
            <a:r>
              <a:rPr lang="en-US" altLang="ko-KR" sz="800" b="1"/>
              <a:t>&lt;section&gt;</a:t>
            </a:r>
            <a:endParaRPr lang="en-US" altLang="ko-KR" sz="800" b="1"/>
          </a:p>
          <a:p>
            <a:pPr defTabSz="179999">
              <a:defRPr/>
            </a:pPr>
            <a:r>
              <a:rPr lang="en-US" altLang="ko-KR" sz="800"/>
              <a:t>		</a:t>
            </a:r>
            <a:r>
              <a:rPr lang="en-US" altLang="ko-KR" sz="800" b="1"/>
              <a:t>&lt;article id="life"&gt;</a:t>
            </a:r>
            <a:endParaRPr lang="en-US" altLang="ko-KR" sz="800" b="1"/>
          </a:p>
          <a:p>
            <a:pPr defTabSz="179999">
              <a:defRPr/>
            </a:pPr>
            <a:r>
              <a:rPr lang="en-US" altLang="ko-KR" sz="800"/>
              <a:t>			</a:t>
            </a:r>
            <a:r>
              <a:rPr lang="en-US" altLang="ko-KR" sz="800" b="1">
                <a:solidFill>
                  <a:srgbClr val="0070c0"/>
                </a:solidFill>
              </a:rPr>
              <a:t>&lt;h2&gt;</a:t>
            </a:r>
            <a:r>
              <a:rPr lang="ko-KR" altLang="en-US" sz="800" b="1">
                <a:solidFill>
                  <a:srgbClr val="0070c0"/>
                </a:solidFill>
              </a:rPr>
              <a:t>생애</a:t>
            </a:r>
            <a:r>
              <a:rPr lang="en-US" altLang="ko-KR" sz="800" b="1">
                <a:solidFill>
                  <a:srgbClr val="0070c0"/>
                </a:solidFill>
              </a:rPr>
              <a:t>&lt;/h2&gt;</a:t>
            </a:r>
            <a:r>
              <a:rPr lang="en-US" altLang="ko-KR" sz="800"/>
              <a:t>	</a:t>
            </a:r>
            <a:endParaRPr lang="en-US" altLang="ko-KR" sz="800"/>
          </a:p>
          <a:p>
            <a:pPr defTabSz="179999">
              <a:defRPr/>
            </a:pPr>
            <a:r>
              <a:rPr lang="en-US" altLang="ko-KR" sz="800"/>
              <a:t>			&lt;p&gt;</a:t>
            </a:r>
            <a:r>
              <a:rPr lang="ko-KR" altLang="en-US" sz="800"/>
              <a:t>모차르트는 </a:t>
            </a:r>
            <a:r>
              <a:rPr lang="en-US" altLang="ko-KR" sz="800"/>
              <a:t>1756</a:t>
            </a:r>
            <a:r>
              <a:rPr lang="ko-KR" altLang="en-US" sz="800"/>
              <a:t>년 </a:t>
            </a:r>
            <a:r>
              <a:rPr lang="en-US" altLang="ko-KR" sz="800"/>
              <a:t>1</a:t>
            </a:r>
            <a:r>
              <a:rPr lang="ko-KR" altLang="en-US" sz="800"/>
              <a:t>월 </a:t>
            </a:r>
            <a:r>
              <a:rPr lang="en-US" altLang="ko-KR" sz="800"/>
              <a:t>27</a:t>
            </a:r>
            <a:r>
              <a:rPr lang="ko-KR" altLang="en-US" sz="800"/>
              <a:t>일 잘츠부르크에서 태어나서</a:t>
            </a:r>
            <a:r>
              <a:rPr lang="en-US" altLang="ko-KR" sz="800"/>
              <a:t>, </a:t>
            </a:r>
            <a:r>
              <a:rPr lang="ko-KR" altLang="en-US" sz="800"/>
              <a:t>궁정 음악가였던 아버지 </a:t>
            </a:r>
            <a:endParaRPr lang="ko-KR" altLang="en-US" sz="800"/>
          </a:p>
          <a:p>
            <a:pPr defTabSz="179999">
              <a:defRPr/>
            </a:pPr>
            <a:r>
              <a:rPr lang="ko-KR" altLang="en-US" sz="800"/>
              <a:t>			에게 피아노와 바이올린을 배웠고</a:t>
            </a:r>
            <a:r>
              <a:rPr lang="en-US" altLang="ko-KR" sz="800"/>
              <a:t>, </a:t>
            </a:r>
            <a:r>
              <a:rPr lang="ko-KR" altLang="en-US" sz="800"/>
              <a:t>다섯살 때 이미 작곡을 하기 시작했으며</a:t>
            </a:r>
            <a:r>
              <a:rPr lang="en-US" altLang="ko-KR" sz="800"/>
              <a:t>, 1764</a:t>
            </a:r>
            <a:r>
              <a:rPr lang="ko-KR" altLang="en-US" sz="800"/>
              <a:t>년에서 </a:t>
            </a:r>
            <a:r>
              <a:rPr lang="en-US" altLang="ko-KR" sz="800"/>
              <a:t>1765</a:t>
            </a:r>
            <a:r>
              <a:rPr lang="ko-KR" altLang="en-US" sz="800"/>
              <a:t>년 사이에 바흐로부터 처음으로 교향곡을 작곡하는 법을 배웠는데 </a:t>
            </a:r>
            <a:endParaRPr lang="ko-KR" altLang="en-US" sz="800"/>
          </a:p>
          <a:p>
            <a:pPr defTabSz="179999">
              <a:defRPr/>
            </a:pPr>
            <a:r>
              <a:rPr lang="en-US" altLang="ko-KR" sz="800"/>
              <a:t>			</a:t>
            </a:r>
            <a:r>
              <a:rPr lang="ko-KR" altLang="en-US" sz="800"/>
              <a:t>이것이 모차르트가 수많은 교향곡을 남기는 계기가 되었다</a:t>
            </a:r>
            <a:r>
              <a:rPr lang="en-US" altLang="ko-KR" sz="800"/>
              <a:t>. </a:t>
            </a:r>
            <a:r>
              <a:rPr lang="ko-KR" altLang="en-US" sz="800"/>
              <a:t>모차르트는 빈에서 </a:t>
            </a:r>
            <a:r>
              <a:rPr lang="en-US" altLang="ko-KR" sz="800"/>
              <a:t>1784</a:t>
            </a:r>
            <a:r>
              <a:rPr lang="ko-KR" altLang="en-US" sz="800"/>
              <a:t>년에 </a:t>
            </a:r>
            <a:r>
              <a:rPr lang="en-US" altLang="ko-KR" sz="800"/>
              <a:t>14</a:t>
            </a:r>
            <a:r>
              <a:rPr lang="ko-KR" altLang="en-US" sz="800"/>
              <a:t>세인 베토벤을 만나 베토벤을 교육시키는데 전념하기도 했다</a:t>
            </a:r>
            <a:r>
              <a:rPr lang="en-US" altLang="ko-KR" sz="800"/>
              <a:t>.</a:t>
            </a:r>
            <a:endParaRPr lang="en-US" altLang="ko-KR" sz="800"/>
          </a:p>
          <a:p>
            <a:pPr defTabSz="179999">
              <a:defRPr/>
            </a:pPr>
            <a:r>
              <a:rPr lang="en-US" altLang="ko-KR" sz="800"/>
              <a:t>			&lt;/p&gt;</a:t>
            </a:r>
            <a:endParaRPr lang="en-US" altLang="ko-KR" sz="800"/>
          </a:p>
          <a:p>
            <a:pPr defTabSz="179999">
              <a:defRPr/>
            </a:pPr>
            <a:r>
              <a:rPr lang="en-US" altLang="ko-KR" sz="800"/>
              <a:t>		</a:t>
            </a:r>
            <a:r>
              <a:rPr lang="en-US" altLang="ko-KR" sz="800" b="1"/>
              <a:t>&lt;/article&gt;</a:t>
            </a:r>
            <a:endParaRPr lang="en-US" altLang="ko-KR" sz="800" b="1"/>
          </a:p>
          <a:p>
            <a:pPr defTabSz="179999">
              <a:defRPr/>
            </a:pPr>
            <a:r>
              <a:rPr lang="en-US" altLang="ko-KR" sz="800" b="1"/>
              <a:t>		&lt;article id="death"&gt;</a:t>
            </a:r>
            <a:endParaRPr lang="en-US" altLang="ko-KR" sz="800" b="1"/>
          </a:p>
          <a:p>
            <a:pPr defTabSz="179999">
              <a:defRPr/>
            </a:pPr>
            <a:r>
              <a:rPr lang="en-US" altLang="ko-KR" sz="800"/>
              <a:t>			</a:t>
            </a:r>
            <a:r>
              <a:rPr lang="en-US" altLang="ko-KR" sz="800" b="1">
                <a:solidFill>
                  <a:srgbClr val="0070c0"/>
                </a:solidFill>
              </a:rPr>
              <a:t>&lt;h2&gt;</a:t>
            </a:r>
            <a:r>
              <a:rPr lang="ko-KR" altLang="en-US" sz="800" b="1">
                <a:solidFill>
                  <a:srgbClr val="0070c0"/>
                </a:solidFill>
              </a:rPr>
              <a:t>죽음</a:t>
            </a:r>
            <a:r>
              <a:rPr lang="en-US" altLang="ko-KR" sz="800" b="1">
                <a:solidFill>
                  <a:srgbClr val="0070c0"/>
                </a:solidFill>
              </a:rPr>
              <a:t>&lt;/h2&gt;</a:t>
            </a:r>
            <a:r>
              <a:rPr lang="en-US" altLang="ko-KR" sz="800"/>
              <a:t>	</a:t>
            </a:r>
            <a:endParaRPr lang="en-US" altLang="ko-KR" sz="800"/>
          </a:p>
          <a:p>
            <a:pPr defTabSz="179999">
              <a:defRPr/>
            </a:pPr>
            <a:r>
              <a:rPr lang="en-US" altLang="ko-KR" sz="800"/>
              <a:t>			&lt;p&gt;</a:t>
            </a:r>
            <a:r>
              <a:rPr lang="ko-KR" altLang="en-US" sz="800"/>
              <a:t>모차르트는 </a:t>
            </a:r>
            <a:r>
              <a:rPr lang="en-US" altLang="ko-KR" sz="800"/>
              <a:t>1791</a:t>
            </a:r>
            <a:r>
              <a:rPr lang="ko-KR" altLang="en-US" sz="800"/>
              <a:t>년 </a:t>
            </a:r>
            <a:r>
              <a:rPr lang="en-US" altLang="ko-KR" sz="800"/>
              <a:t>12</a:t>
            </a:r>
            <a:r>
              <a:rPr lang="ko-KR" altLang="en-US" sz="800"/>
              <a:t>월 </a:t>
            </a:r>
            <a:r>
              <a:rPr lang="en-US" altLang="ko-KR" sz="800"/>
              <a:t>5</a:t>
            </a:r>
            <a:r>
              <a:rPr lang="ko-KR" altLang="en-US" sz="800"/>
              <a:t>일 오전 </a:t>
            </a:r>
            <a:r>
              <a:rPr lang="en-US" altLang="ko-KR" sz="800"/>
              <a:t>0</a:t>
            </a:r>
            <a:r>
              <a:rPr lang="ko-KR" altLang="en-US" sz="800"/>
              <a:t>시 </a:t>
            </a:r>
            <a:r>
              <a:rPr lang="en-US" altLang="ko-KR" sz="800"/>
              <a:t>55</a:t>
            </a:r>
            <a:r>
              <a:rPr lang="ko-KR" altLang="en-US" sz="800"/>
              <a:t>분경에 갑자기 병으로 죽었으며 모차르트가 완성하지 못한 작품 </a:t>
            </a:r>
            <a:endParaRPr lang="ko-KR" altLang="en-US" sz="800"/>
          </a:p>
          <a:p>
            <a:pPr defTabSz="179999">
              <a:defRPr/>
            </a:pPr>
            <a:r>
              <a:rPr lang="en-US" altLang="ko-KR" sz="800"/>
              <a:t>				</a:t>
            </a:r>
            <a:r>
              <a:rPr lang="ko-KR" altLang="en-US" sz="800"/>
              <a:t>레퀴엠은 프란츠 크사버 쥐스마이어</a:t>
            </a:r>
            <a:r>
              <a:rPr lang="en-US" altLang="ko-KR" sz="800"/>
              <a:t>(Franz Xaver Süssmayr)</a:t>
            </a:r>
            <a:r>
              <a:rPr lang="ko-KR" altLang="en-US" sz="800"/>
              <a:t>가 완성시켰다</a:t>
            </a:r>
            <a:r>
              <a:rPr lang="en-US" altLang="ko-KR" sz="800"/>
              <a:t>.&lt;/p&gt;</a:t>
            </a:r>
            <a:endParaRPr lang="en-US" altLang="ko-KR" sz="800"/>
          </a:p>
          <a:p>
            <a:pPr defTabSz="179999">
              <a:defRPr/>
            </a:pPr>
            <a:r>
              <a:rPr lang="en-US" altLang="ko-KR" sz="800"/>
              <a:t>	</a:t>
            </a:r>
            <a:r>
              <a:rPr lang="en-US" altLang="ko-KR" sz="800" b="1"/>
              <a:t>	&lt;/article&gt;</a:t>
            </a:r>
            <a:endParaRPr lang="en-US" altLang="ko-KR" sz="800" b="1"/>
          </a:p>
          <a:p>
            <a:pPr defTabSz="179999">
              <a:defRPr/>
            </a:pPr>
            <a:r>
              <a:rPr lang="en-US" altLang="ko-KR" sz="800" b="1"/>
              <a:t>		&lt;article id="music"&gt;</a:t>
            </a:r>
            <a:endParaRPr lang="en-US" altLang="ko-KR" sz="800" b="1"/>
          </a:p>
          <a:p>
            <a:pPr defTabSz="179999">
              <a:defRPr/>
            </a:pPr>
            <a:r>
              <a:rPr lang="en-US" altLang="ko-KR" sz="800"/>
              <a:t>			</a:t>
            </a:r>
            <a:r>
              <a:rPr lang="en-US" altLang="ko-KR" sz="800" b="1">
                <a:solidFill>
                  <a:srgbClr val="0070c0"/>
                </a:solidFill>
              </a:rPr>
              <a:t>&lt;h2&gt;</a:t>
            </a:r>
            <a:r>
              <a:rPr lang="ko-KR" altLang="en-US" sz="800" b="1">
                <a:solidFill>
                  <a:srgbClr val="0070c0"/>
                </a:solidFill>
              </a:rPr>
              <a:t>음악</a:t>
            </a:r>
            <a:r>
              <a:rPr lang="en-US" altLang="ko-KR" sz="800" b="1">
                <a:solidFill>
                  <a:srgbClr val="0070c0"/>
                </a:solidFill>
              </a:rPr>
              <a:t>&lt;/h2&gt;	</a:t>
            </a:r>
            <a:endParaRPr lang="en-US" altLang="ko-KR" sz="800" b="1">
              <a:solidFill>
                <a:srgbClr val="0070c0"/>
              </a:solidFill>
            </a:endParaRPr>
          </a:p>
          <a:p>
            <a:pPr defTabSz="179999">
              <a:defRPr/>
            </a:pPr>
            <a:r>
              <a:rPr lang="en-US" altLang="ko-KR" sz="800"/>
              <a:t>			&lt;p&gt;</a:t>
            </a:r>
            <a:r>
              <a:rPr lang="ko-KR" altLang="en-US" sz="800"/>
              <a:t>오페라</a:t>
            </a:r>
            <a:r>
              <a:rPr lang="en-US" altLang="ko-KR" sz="800"/>
              <a:t>, </a:t>
            </a:r>
            <a:r>
              <a:rPr lang="ko-KR" altLang="en-US" sz="800"/>
              <a:t>교향곡</a:t>
            </a:r>
            <a:r>
              <a:rPr lang="en-US" altLang="ko-KR" sz="800"/>
              <a:t>, </a:t>
            </a:r>
            <a:r>
              <a:rPr lang="ko-KR" altLang="en-US" sz="800"/>
              <a:t>행진곡</a:t>
            </a:r>
            <a:r>
              <a:rPr lang="en-US" altLang="ko-KR" sz="800"/>
              <a:t>, </a:t>
            </a:r>
            <a:r>
              <a:rPr lang="ko-KR" altLang="en-US" sz="800"/>
              <a:t>관현악용 무곡</a:t>
            </a:r>
            <a:r>
              <a:rPr lang="en-US" altLang="ko-KR" sz="800"/>
              <a:t>, </a:t>
            </a:r>
            <a:r>
              <a:rPr lang="ko-KR" altLang="en-US" sz="800"/>
              <a:t>피아노 협주곡</a:t>
            </a:r>
            <a:r>
              <a:rPr lang="en-US" altLang="ko-KR" sz="800"/>
              <a:t>, </a:t>
            </a:r>
            <a:r>
              <a:rPr lang="ko-KR" altLang="en-US" sz="800"/>
              <a:t>바이올린 협주곡</a:t>
            </a:r>
            <a:r>
              <a:rPr lang="en-US" altLang="ko-KR" sz="800"/>
              <a:t>, </a:t>
            </a:r>
            <a:r>
              <a:rPr lang="ko-KR" altLang="en-US" sz="800"/>
              <a:t>교회용 성악곡</a:t>
            </a:r>
            <a:r>
              <a:rPr lang="en-US" altLang="ko-KR" sz="800"/>
              <a:t>, </a:t>
            </a:r>
            <a:r>
              <a:rPr lang="ko-KR" altLang="en-US" sz="800"/>
              <a:t>칸타타</a:t>
            </a:r>
            <a:r>
              <a:rPr lang="en-US" altLang="ko-KR" sz="800"/>
              <a:t>, </a:t>
            </a:r>
            <a:r>
              <a:rPr lang="ko-KR" altLang="en-US" sz="800"/>
              <a:t>미사곡 등 다양한 장르를 아우르며 </a:t>
            </a:r>
            <a:endParaRPr lang="ko-KR" altLang="en-US" sz="800"/>
          </a:p>
          <a:p>
            <a:pPr defTabSz="179999">
              <a:defRPr/>
            </a:pPr>
            <a:r>
              <a:rPr lang="en-US" altLang="ko-KR" sz="800"/>
              <a:t>			600 </a:t>
            </a:r>
            <a:r>
              <a:rPr lang="ko-KR" altLang="en-US" sz="800"/>
              <a:t>여곡을 작곡하여 후대에 남겼다</a:t>
            </a:r>
            <a:r>
              <a:rPr lang="en-US" altLang="ko-KR" sz="800"/>
              <a:t>.&lt;/p&gt;</a:t>
            </a:r>
            <a:endParaRPr lang="en-US" altLang="ko-KR" sz="800"/>
          </a:p>
          <a:p>
            <a:pPr defTabSz="179999">
              <a:defRPr/>
            </a:pPr>
            <a:r>
              <a:rPr lang="en-US" altLang="ko-KR" sz="800"/>
              <a:t>		</a:t>
            </a:r>
            <a:r>
              <a:rPr lang="en-US" altLang="ko-KR" sz="800" b="1"/>
              <a:t>&lt;/article&gt;</a:t>
            </a:r>
            <a:endParaRPr lang="en-US" altLang="ko-KR" sz="800" b="1"/>
          </a:p>
          <a:p>
            <a:pPr defTabSz="179999">
              <a:defRPr/>
            </a:pPr>
            <a:r>
              <a:rPr lang="en-US" altLang="ko-KR" sz="800"/>
              <a:t>	</a:t>
            </a:r>
            <a:r>
              <a:rPr lang="en-US" altLang="ko-KR" sz="800" b="1"/>
              <a:t>&lt;/section&gt;</a:t>
            </a:r>
            <a:endParaRPr lang="en-US" altLang="ko-KR" sz="800" b="1"/>
          </a:p>
          <a:p>
            <a:pPr defTabSz="179999">
              <a:defRPr/>
            </a:pPr>
            <a:r>
              <a:rPr lang="en-US" altLang="ko-KR" sz="800"/>
              <a:t>	</a:t>
            </a:r>
            <a:r>
              <a:rPr lang="en-US" altLang="ko-KR" sz="800" b="1"/>
              <a:t>&lt;aside id="legend"&gt;</a:t>
            </a:r>
            <a:endParaRPr lang="en-US" altLang="ko-KR" sz="800" b="1"/>
          </a:p>
          <a:p>
            <a:pPr defTabSz="179999">
              <a:defRPr/>
            </a:pPr>
            <a:r>
              <a:rPr lang="en-US" altLang="ko-KR" sz="800"/>
              <a:t>		</a:t>
            </a:r>
            <a:r>
              <a:rPr lang="en-US" altLang="ko-KR" sz="800" b="1">
                <a:solidFill>
                  <a:srgbClr val="0070c0"/>
                </a:solidFill>
              </a:rPr>
              <a:t>&lt;h3&gt;</a:t>
            </a:r>
            <a:r>
              <a:rPr lang="ko-KR" altLang="en-US" sz="800" b="1">
                <a:solidFill>
                  <a:srgbClr val="0070c0"/>
                </a:solidFill>
              </a:rPr>
              <a:t>모차르트의 죽음에 얽힌 전설</a:t>
            </a:r>
            <a:r>
              <a:rPr lang="en-US" altLang="ko-KR" sz="800" b="1">
                <a:solidFill>
                  <a:srgbClr val="0070c0"/>
                </a:solidFill>
              </a:rPr>
              <a:t>&lt;/h3&gt;</a:t>
            </a:r>
            <a:r>
              <a:rPr lang="en-US" altLang="ko-KR" sz="800"/>
              <a:t>	</a:t>
            </a:r>
            <a:endParaRPr lang="en-US" altLang="ko-KR" sz="800"/>
          </a:p>
          <a:p>
            <a:pPr defTabSz="179999">
              <a:defRPr/>
            </a:pPr>
            <a:r>
              <a:rPr lang="en-US" altLang="ko-KR" sz="800"/>
              <a:t>		&lt;p&gt;</a:t>
            </a:r>
            <a:r>
              <a:rPr lang="ko-KR" altLang="en-US" sz="800"/>
              <a:t>모차르트의 장례식 날 비가 오고 천둥이 쳤다고 하나 </a:t>
            </a:r>
            <a:r>
              <a:rPr lang="en-US" altLang="ko-KR" sz="800"/>
              <a:t>New Groove</a:t>
            </a:r>
            <a:r>
              <a:rPr lang="ko-KR" altLang="en-US" sz="800"/>
              <a:t>에 따르면 사실은 구름 한 점 없는 쾌청한 날이었다고 한다</a:t>
            </a:r>
            <a:r>
              <a:rPr lang="en-US" altLang="ko-KR" sz="800"/>
              <a:t>.&lt;/p&gt;</a:t>
            </a:r>
            <a:endParaRPr lang="en-US" altLang="ko-KR" sz="800"/>
          </a:p>
          <a:p>
            <a:pPr defTabSz="179999">
              <a:defRPr/>
            </a:pPr>
            <a:r>
              <a:rPr lang="en-US" altLang="ko-KR" sz="800"/>
              <a:t>	</a:t>
            </a:r>
            <a:r>
              <a:rPr lang="en-US" altLang="ko-KR" sz="800" b="1"/>
              <a:t>&lt;/aside&gt;	</a:t>
            </a:r>
            <a:endParaRPr lang="en-US" altLang="ko-KR" sz="800" b="1"/>
          </a:p>
          <a:p>
            <a:pPr defTabSz="179999">
              <a:defRPr/>
            </a:pPr>
            <a:r>
              <a:rPr lang="en-US" altLang="ko-KR" sz="800" b="1"/>
              <a:t>	&lt;footer&gt;</a:t>
            </a:r>
            <a:endParaRPr lang="en-US" altLang="ko-KR" sz="800" b="1"/>
          </a:p>
          <a:p>
            <a:pPr defTabSz="179999">
              <a:defRPr/>
            </a:pPr>
            <a:r>
              <a:rPr lang="en-US" altLang="ko-KR" sz="800"/>
              <a:t>		&lt;p&gt;2017</a:t>
            </a:r>
            <a:r>
              <a:rPr lang="ko-KR" altLang="en-US" sz="800"/>
              <a:t>년 </a:t>
            </a:r>
            <a:r>
              <a:rPr lang="en-US" altLang="ko-KR" sz="800"/>
              <a:t>10</a:t>
            </a:r>
            <a:r>
              <a:rPr lang="ko-KR" altLang="en-US" sz="800"/>
              <a:t>월 </a:t>
            </a:r>
            <a:r>
              <a:rPr lang="en-US" altLang="ko-KR" sz="800"/>
              <a:t>7</a:t>
            </a:r>
            <a:r>
              <a:rPr lang="ko-KR" altLang="en-US" sz="800"/>
              <a:t>일 작성</a:t>
            </a:r>
            <a:r>
              <a:rPr lang="en-US" altLang="ko-KR" sz="800"/>
              <a:t>, </a:t>
            </a:r>
            <a:r>
              <a:rPr lang="ko-KR" altLang="en-US" sz="800"/>
              <a:t>위키피디어 참고</a:t>
            </a:r>
            <a:r>
              <a:rPr lang="en-US" altLang="ko-KR" sz="800"/>
              <a:t>&lt;/p&gt;</a:t>
            </a:r>
            <a:endParaRPr lang="en-US" altLang="ko-KR" sz="800"/>
          </a:p>
          <a:p>
            <a:pPr defTabSz="179999">
              <a:defRPr/>
            </a:pPr>
            <a:r>
              <a:rPr lang="en-US" altLang="ko-KR" sz="800"/>
              <a:t>	</a:t>
            </a:r>
            <a:r>
              <a:rPr lang="en-US" altLang="ko-KR" sz="800" b="1"/>
              <a:t>&lt;/footer&gt;</a:t>
            </a:r>
            <a:endParaRPr lang="en-US" altLang="ko-KR" sz="800" b="1"/>
          </a:p>
          <a:p>
            <a:pPr defTabSz="179999">
              <a:defRPr/>
            </a:pPr>
            <a:r>
              <a:rPr lang="en-US" altLang="ko-KR" sz="800" b="1"/>
              <a:t>&lt;/body&gt;</a:t>
            </a:r>
            <a:endParaRPr lang="en-US" altLang="ko-KR" sz="800" b="1"/>
          </a:p>
          <a:p>
            <a:pPr defTabSz="179999">
              <a:defRPr/>
            </a:pPr>
            <a:r>
              <a:rPr lang="en-US" altLang="ko-KR" sz="800"/>
              <a:t>&lt;/html&gt;</a:t>
            </a:r>
            <a:endParaRPr lang="ko-KR" altLang="en-US" sz="800"/>
          </a:p>
        </p:txBody>
      </p:sp>
      <p:sp>
        <p:nvSpPr>
          <p:cNvPr id="5" name="제목 1"/>
          <p:cNvSpPr>
            <a:spLocks noGrp="1"/>
          </p:cNvSpPr>
          <p:nvPr>
            <p:ph type="title" idx="0"/>
          </p:nvPr>
        </p:nvSpPr>
        <p:spPr>
          <a:xfrm>
            <a:off x="7563372" y="349153"/>
            <a:ext cx="2520280" cy="679450"/>
          </a:xfrm>
          <a:solidFill>
            <a:srgbClr val="0070c0"/>
          </a:solidFill>
        </p:spPr>
        <p:txBody>
          <a:bodyPr vert="horz" anchor="ctr">
            <a:no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bg1"/>
                </a:solidFill>
              </a:rPr>
              <a:t>HTML5 </a:t>
            </a:r>
            <a:r>
              <a:rPr lang="ko-KR" altLang="en-US" sz="1600">
                <a:solidFill>
                  <a:schemeClr val="bg1"/>
                </a:solidFill>
              </a:rPr>
              <a:t>문서 구조화 연습</a:t>
            </a:r>
            <a:r>
              <a:rPr lang="en-US" altLang="ko-KR" sz="1600">
                <a:solidFill>
                  <a:schemeClr val="bg1"/>
                </a:solidFill>
              </a:rPr>
              <a:t> </a:t>
            </a:r>
            <a:br>
              <a:rPr lang="en-US" altLang="ko-KR" sz="1600">
                <a:solidFill>
                  <a:schemeClr val="bg1"/>
                </a:solidFill>
              </a:rPr>
            </a:br>
            <a:r>
              <a:rPr lang="en-US" altLang="ko-KR" sz="1600">
                <a:solidFill>
                  <a:schemeClr val="bg1"/>
                </a:solidFill>
              </a:rPr>
              <a:t>– HTML </a:t>
            </a:r>
            <a:r>
              <a:rPr lang="ko-KR" altLang="en-US" sz="1600">
                <a:solidFill>
                  <a:schemeClr val="bg1"/>
                </a:solidFill>
              </a:rPr>
              <a:t>텍스트</a:t>
            </a:r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6" name="모서리가 둥근 사각형 설명선 6"/>
          <p:cNvSpPr/>
          <p:nvPr/>
        </p:nvSpPr>
        <p:spPr>
          <a:xfrm>
            <a:off x="4683052" y="968682"/>
            <a:ext cx="792088" cy="175394"/>
          </a:xfrm>
          <a:prstGeom prst="wedgeRoundRectCallout">
            <a:avLst>
              <a:gd name="adj1" fmla="val -98100"/>
              <a:gd name="adj2" fmla="val 2470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머리말 제목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7" name="모서리가 둥근 사각형 설명선 7"/>
          <p:cNvSpPr/>
          <p:nvPr/>
        </p:nvSpPr>
        <p:spPr>
          <a:xfrm>
            <a:off x="3594224" y="2075470"/>
            <a:ext cx="792088" cy="175394"/>
          </a:xfrm>
          <a:prstGeom prst="wedgeRoundRectCallout">
            <a:avLst>
              <a:gd name="adj1" fmla="val -98100"/>
              <a:gd name="adj2" fmla="val 2470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목차 제목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8" name="모서리가 둥근 사각형 설명선 8"/>
          <p:cNvSpPr/>
          <p:nvPr/>
        </p:nvSpPr>
        <p:spPr>
          <a:xfrm>
            <a:off x="3658939" y="3093190"/>
            <a:ext cx="654618" cy="175394"/>
          </a:xfrm>
          <a:prstGeom prst="wedgeRoundRectCallout">
            <a:avLst>
              <a:gd name="adj1" fmla="val -95351"/>
              <a:gd name="adj2" fmla="val 594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절 제목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9" name="모서리가 둥근 사각형 설명선 9"/>
          <p:cNvSpPr/>
          <p:nvPr/>
        </p:nvSpPr>
        <p:spPr>
          <a:xfrm>
            <a:off x="3663293" y="3947090"/>
            <a:ext cx="654618" cy="175394"/>
          </a:xfrm>
          <a:prstGeom prst="wedgeRoundRectCallout">
            <a:avLst>
              <a:gd name="adj1" fmla="val -95351"/>
              <a:gd name="adj2" fmla="val 594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절 제목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0" name="모서리가 둥근 사각형 설명선 10"/>
          <p:cNvSpPr/>
          <p:nvPr/>
        </p:nvSpPr>
        <p:spPr>
          <a:xfrm>
            <a:off x="3658939" y="4537704"/>
            <a:ext cx="654618" cy="175394"/>
          </a:xfrm>
          <a:prstGeom prst="wedgeRoundRectCallout">
            <a:avLst>
              <a:gd name="adj1" fmla="val -95351"/>
              <a:gd name="adj2" fmla="val 594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절 제목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1" name="모서리가 둥근 사각형 설명선 11"/>
          <p:cNvSpPr/>
          <p:nvPr/>
        </p:nvSpPr>
        <p:spPr>
          <a:xfrm>
            <a:off x="4612459" y="5289162"/>
            <a:ext cx="654618" cy="175394"/>
          </a:xfrm>
          <a:prstGeom prst="wedgeRoundRectCallout">
            <a:avLst>
              <a:gd name="adj1" fmla="val -95351"/>
              <a:gd name="adj2" fmla="val 594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노트 제목</a:t>
            </a:r>
            <a:endParaRPr lang="ko-KR" altLang="en-US" sz="8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 fontScale="92500" lnSpcReduction="10000"/>
          </a:bodyPr>
          <a:lstStyle/>
          <a:p>
            <a:pPr lvl="0">
              <a:defRPr/>
            </a:pPr>
            <a:r>
              <a:rPr lang="ko-KR" altLang="en-US"/>
              <a:t>시맨틱 블록 태그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&lt;figure&gt;:</a:t>
            </a:r>
            <a:r>
              <a:rPr lang="ko-KR" altLang="en-US"/>
              <a:t> 책이나 보고서 등 본문에 삽입하는 사진</a:t>
            </a:r>
            <a:r>
              <a:rPr lang="en-US" altLang="ko-KR"/>
              <a:t>, </a:t>
            </a:r>
            <a:r>
              <a:rPr lang="ko-KR" altLang="en-US"/>
              <a:t>차트</a:t>
            </a:r>
            <a:r>
              <a:rPr lang="en-US" altLang="ko-KR"/>
              <a:t>, </a:t>
            </a:r>
            <a:r>
              <a:rPr lang="ko-KR" altLang="en-US"/>
              <a:t>삽화</a:t>
            </a:r>
            <a:r>
              <a:rPr lang="en-US" altLang="ko-KR"/>
              <a:t>, </a:t>
            </a:r>
            <a:r>
              <a:rPr lang="ko-KR" altLang="en-US"/>
              <a:t>소스 코드 등을 통상적으로 ‘그림</a:t>
            </a:r>
            <a:r>
              <a:rPr lang="en-US" altLang="ko-KR"/>
              <a:t>’</a:t>
            </a:r>
            <a:r>
              <a:rPr lang="ko-KR" altLang="en-US"/>
              <a:t>으로 표현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&lt;details&gt;</a:t>
            </a:r>
            <a:r>
              <a:rPr lang="ko-KR" altLang="en-US"/>
              <a:t>와 </a:t>
            </a:r>
            <a:r>
              <a:rPr lang="en-US" altLang="ko-KR"/>
              <a:t>&lt;summary&gt;</a:t>
            </a:r>
            <a:endParaRPr lang="en-US" altLang="ko-KR"/>
          </a:p>
          <a:p>
            <a:pPr lvl="2">
              <a:defRPr/>
            </a:pPr>
            <a:r>
              <a:rPr lang="en-US" altLang="ko-KR"/>
              <a:t>&lt;details&gt;</a:t>
            </a:r>
            <a:r>
              <a:rPr lang="ko-KR" altLang="en-US"/>
              <a:t>는 상세 정보를 담는 시맨틱 블록 태그</a:t>
            </a:r>
            <a:endParaRPr lang="ko-KR" altLang="en-US"/>
          </a:p>
          <a:p>
            <a:pPr lvl="2">
              <a:defRPr/>
            </a:pPr>
            <a:r>
              <a:rPr lang="en-US" altLang="ko-KR"/>
              <a:t>&lt;summary&gt; </a:t>
            </a:r>
            <a:r>
              <a:rPr lang="ko-KR" altLang="en-US"/>
              <a:t>태그는 </a:t>
            </a:r>
            <a:r>
              <a:rPr lang="en-US" altLang="ko-KR"/>
              <a:t>&lt;details&gt;</a:t>
            </a:r>
            <a:r>
              <a:rPr lang="ko-KR" altLang="en-US"/>
              <a:t>로 구성되는 블록의 제목 표현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시맨틱 인라인 태그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&lt;mark&gt;:</a:t>
            </a:r>
            <a:r>
              <a:rPr lang="ko-KR" altLang="en-US"/>
              <a:t> 중요한 텍스트임을 표시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&lt;time&gt;:</a:t>
            </a:r>
            <a:r>
              <a:rPr lang="ko-KR" altLang="en-US"/>
              <a:t> 텍스트의 내용이 시간임을 표시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&lt;meter&gt;:</a:t>
            </a:r>
            <a:r>
              <a:rPr lang="ko-KR" altLang="en-US"/>
              <a:t> 주어진 범위나 </a:t>
            </a:r>
            <a:r>
              <a:rPr lang="en-US" altLang="ko-KR"/>
              <a:t>%</a:t>
            </a:r>
            <a:r>
              <a:rPr lang="ko-KR" altLang="en-US"/>
              <a:t>의 데이터 량 표시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&lt;progress&gt;:</a:t>
            </a:r>
            <a:r>
              <a:rPr lang="ko-KR" altLang="en-US"/>
              <a:t> 작업의 진행 정도 표시</a:t>
            </a:r>
            <a:endParaRPr lang="ko-KR" altLang="en-US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시맨틱 태그들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‘alert() 함수에 대한 설명’과 ‘실행 결과’를 하나의 그림으로 블록화하기 위해 &lt;figure&gt;를 사용한 예를 보여준다.</a:t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예제 </a:t>
            </a:r>
            <a:r>
              <a:rPr lang="en-US" altLang="ko-KR"/>
              <a:t>3-2 &lt;figure&gt; </a:t>
            </a:r>
            <a:r>
              <a:rPr lang="ko-KR" altLang="en-US"/>
              <a:t>태그 활용</a:t>
            </a:r>
            <a:endParaRPr lang="ko-KR" altLang="en-US"/>
          </a:p>
        </p:txBody>
      </p:sp>
      <p:pic>
        <p:nvPicPr>
          <p:cNvPr id="5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76375" y="2983149"/>
            <a:ext cx="2909529" cy="3561119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grpSp>
        <p:nvGrpSpPr>
          <p:cNvPr id="6" name="그룹 11"/>
          <p:cNvGrpSpPr/>
          <p:nvPr/>
        </p:nvGrpSpPr>
        <p:grpSpPr>
          <a:xfrm rot="0">
            <a:off x="1991545" y="2427384"/>
            <a:ext cx="4104455" cy="4119722"/>
            <a:chOff x="827584" y="1898172"/>
            <a:chExt cx="4104455" cy="4119722"/>
          </a:xfrm>
        </p:grpSpPr>
        <p:sp>
          <p:nvSpPr>
            <p:cNvPr id="7" name="직사각형 3"/>
            <p:cNvSpPr/>
            <p:nvPr/>
          </p:nvSpPr>
          <p:spPr>
            <a:xfrm>
              <a:off x="827584" y="1898172"/>
              <a:ext cx="4104455" cy="411972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79999">
                <a:defRPr/>
              </a:pPr>
              <a:r>
                <a:rPr lang="en-US" altLang="ko-KR" sz="1200"/>
                <a:t>&lt;!DOCTYPE html&gt;</a:t>
              </a:r>
              <a:endParaRPr lang="en-US" altLang="ko-KR" sz="1200"/>
            </a:p>
            <a:p>
              <a:pPr defTabSz="179999">
                <a:defRPr/>
              </a:pPr>
              <a:r>
                <a:rPr lang="en-US" altLang="ko-KR" sz="1200"/>
                <a:t>&lt;html&gt;</a:t>
              </a:r>
              <a:endParaRPr lang="en-US" altLang="ko-KR" sz="1200"/>
            </a:p>
            <a:p>
              <a:pPr defTabSz="179999">
                <a:defRPr/>
              </a:pPr>
              <a:r>
                <a:rPr lang="en-US" altLang="ko-KR" sz="1200"/>
                <a:t>&lt;head&gt;</a:t>
              </a:r>
              <a:endParaRPr lang="en-US" altLang="ko-KR" sz="1200"/>
            </a:p>
            <a:p>
              <a:pPr defTabSz="179999">
                <a:defRPr/>
              </a:pPr>
              <a:r>
                <a:rPr lang="en-US" altLang="ko-KR" sz="1200"/>
                <a:t>&lt;meta charset="utf-8"&gt;</a:t>
              </a:r>
              <a:endParaRPr lang="en-US" altLang="ko-KR" sz="1200"/>
            </a:p>
            <a:p>
              <a:pPr defTabSz="179999">
                <a:defRPr/>
              </a:pPr>
              <a:r>
                <a:rPr lang="en-US" altLang="ko-KR" sz="1200"/>
                <a:t>&lt;title&gt;figure </a:t>
              </a:r>
              <a:r>
                <a:rPr lang="ko-KR" altLang="en-US" sz="1200"/>
                <a:t>태그 활용</a:t>
              </a:r>
              <a:r>
                <a:rPr lang="en-US" altLang="ko-KR" sz="1200"/>
                <a:t>&lt;/title&gt;</a:t>
              </a:r>
              <a:endParaRPr lang="en-US" altLang="ko-KR" sz="1200"/>
            </a:p>
            <a:p>
              <a:pPr defTabSz="179999">
                <a:defRPr/>
              </a:pPr>
              <a:r>
                <a:rPr lang="en-US" altLang="ko-KR" sz="1200"/>
                <a:t>&lt;/head&gt;</a:t>
              </a:r>
              <a:endParaRPr lang="en-US" altLang="ko-KR" sz="1200"/>
            </a:p>
            <a:p>
              <a:pPr defTabSz="179999">
                <a:defRPr/>
              </a:pPr>
              <a:r>
                <a:rPr lang="en-US" altLang="ko-KR" sz="1200"/>
                <a:t>&lt;body&gt;</a:t>
              </a:r>
              <a:endParaRPr lang="en-US" altLang="ko-KR" sz="1200"/>
            </a:p>
            <a:p>
              <a:pPr defTabSz="179999">
                <a:defRPr/>
              </a:pPr>
              <a:r>
                <a:rPr lang="en-US" altLang="ko-KR" sz="1200"/>
                <a:t>&lt;h3&gt;figure </a:t>
              </a:r>
              <a:r>
                <a:rPr lang="ko-KR" altLang="en-US" sz="1200"/>
                <a:t>태그 활용</a:t>
              </a:r>
              <a:r>
                <a:rPr lang="en-US" altLang="ko-KR" sz="1200"/>
                <a:t>&lt;/h3&gt;</a:t>
              </a:r>
              <a:endParaRPr lang="en-US" altLang="ko-KR" sz="1200"/>
            </a:p>
            <a:p>
              <a:pPr defTabSz="179999">
                <a:defRPr/>
              </a:pPr>
              <a:r>
                <a:rPr lang="en-US" altLang="ko-KR" sz="1200"/>
                <a:t>&lt;hr&gt;</a:t>
              </a:r>
              <a:endParaRPr lang="en-US" altLang="ko-KR" sz="1200"/>
            </a:p>
            <a:p>
              <a:pPr defTabSz="179999">
                <a:defRPr/>
              </a:pPr>
              <a:r>
                <a:rPr lang="en-US" altLang="ko-KR" sz="1200" b="1"/>
                <a:t>&lt;figure id="1-1"&gt;</a:t>
              </a:r>
              <a:endParaRPr lang="en-US" altLang="ko-KR" sz="1200" b="1"/>
            </a:p>
            <a:p>
              <a:pPr defTabSz="179999">
                <a:defRPr/>
              </a:pPr>
              <a:r>
                <a:rPr lang="en-US" altLang="ko-KR" sz="1200"/>
                <a:t>	</a:t>
              </a:r>
              <a:r>
                <a:rPr lang="en-US" altLang="ko-KR" sz="1200" b="1"/>
                <a:t>&lt;figcaption&gt;</a:t>
              </a:r>
              <a:r>
                <a:rPr lang="en-US" altLang="ko-KR" sz="1200"/>
                <a:t>alert() </a:t>
              </a:r>
              <a:r>
                <a:rPr lang="ko-KR" altLang="en-US" sz="1200"/>
                <a:t>함수 활용</a:t>
              </a:r>
              <a:r>
                <a:rPr lang="en-US" altLang="ko-KR" sz="1200" b="1"/>
                <a:t>&lt;/figcaption&gt;</a:t>
              </a:r>
              <a:endParaRPr lang="en-US" altLang="ko-KR" sz="1200" b="1"/>
            </a:p>
            <a:p>
              <a:pPr defTabSz="179999">
                <a:defRPr/>
              </a:pPr>
              <a:r>
                <a:rPr lang="en-US" altLang="ko-KR" sz="1200"/>
                <a:t>	&lt;pre&gt;</a:t>
              </a:r>
              <a:endParaRPr lang="en-US" altLang="ko-KR" sz="1200"/>
            </a:p>
            <a:p>
              <a:pPr defTabSz="179999">
                <a:defRPr/>
              </a:pPr>
              <a:r>
                <a:rPr lang="en-US" altLang="ko-KR" sz="1200"/>
                <a:t>	&lt;code&gt;function f() { alert("</a:t>
              </a:r>
              <a:r>
                <a:rPr lang="ko-KR" altLang="en-US" sz="1200"/>
                <a:t>경고합니다</a:t>
              </a:r>
              <a:r>
                <a:rPr lang="en-US" altLang="ko-KR" sz="1200"/>
                <a:t>"); }&lt;/code&gt;</a:t>
              </a:r>
              <a:endParaRPr lang="en-US" altLang="ko-KR" sz="1200"/>
            </a:p>
            <a:p>
              <a:pPr defTabSz="179999">
                <a:defRPr/>
              </a:pPr>
              <a:r>
                <a:rPr lang="en-US" altLang="ko-KR" sz="1200"/>
                <a:t>	&lt;/pre&gt;</a:t>
              </a:r>
              <a:endParaRPr lang="en-US" altLang="ko-KR" sz="1200"/>
            </a:p>
            <a:p>
              <a:pPr defTabSz="179999">
                <a:defRPr/>
              </a:pPr>
              <a:r>
                <a:rPr lang="en-US" altLang="ko-KR" sz="1200"/>
                <a:t>	&lt;hr&gt;</a:t>
              </a:r>
              <a:endParaRPr lang="en-US" altLang="ko-KR" sz="1200"/>
            </a:p>
            <a:p>
              <a:pPr defTabSz="179999">
                <a:defRPr/>
              </a:pPr>
              <a:r>
                <a:rPr lang="en-US" altLang="ko-KR" sz="1200"/>
                <a:t>	&lt;small&gt;</a:t>
              </a:r>
              <a:r>
                <a:rPr lang="ko-KR" altLang="en-US" sz="1200"/>
                <a:t>실행결과</a:t>
              </a:r>
              <a:r>
                <a:rPr lang="en-US" altLang="ko-KR" sz="1200"/>
                <a:t>&lt;small&gt;</a:t>
              </a:r>
              <a:endParaRPr lang="en-US" altLang="ko-KR" sz="1200"/>
            </a:p>
            <a:p>
              <a:pPr defTabSz="179999">
                <a:defRPr/>
              </a:pPr>
              <a:r>
                <a:rPr lang="en-US" altLang="ko-KR" sz="1200"/>
                <a:t>	&lt;pre&gt;</a:t>
              </a:r>
              <a:endParaRPr lang="en-US" altLang="ko-KR" sz="1200"/>
            </a:p>
            <a:p>
              <a:pPr defTabSz="179999">
                <a:defRPr/>
              </a:pPr>
              <a:r>
                <a:rPr lang="en-US" altLang="ko-KR" sz="1200"/>
                <a:t>		&lt;img src="media/alert.png" alt="</a:t>
              </a:r>
              <a:r>
                <a:rPr lang="ko-KR" altLang="en-US" sz="1200"/>
                <a:t>실행결과</a:t>
              </a:r>
              <a:r>
                <a:rPr lang="en-US" altLang="ko-KR" sz="1200"/>
                <a:t>"&gt;</a:t>
              </a:r>
              <a:endParaRPr lang="en-US" altLang="ko-KR" sz="1200"/>
            </a:p>
            <a:p>
              <a:pPr defTabSz="179999">
                <a:defRPr/>
              </a:pPr>
              <a:r>
                <a:rPr lang="en-US" altLang="ko-KR" sz="1200"/>
                <a:t>	&lt;/pre&gt;</a:t>
              </a:r>
              <a:endParaRPr lang="en-US" altLang="ko-KR" sz="1200"/>
            </a:p>
            <a:p>
              <a:pPr defTabSz="179999">
                <a:defRPr/>
              </a:pPr>
              <a:r>
                <a:rPr lang="en-US" altLang="ko-KR" sz="1200" b="1"/>
                <a:t>&lt;/figure&gt;</a:t>
              </a:r>
              <a:endParaRPr lang="en-US" altLang="ko-KR" sz="1200" b="1"/>
            </a:p>
            <a:p>
              <a:pPr defTabSz="179999">
                <a:defRPr/>
              </a:pPr>
              <a:r>
                <a:rPr lang="en-US" altLang="ko-KR" sz="1200"/>
                <a:t>&lt;/body&gt;</a:t>
              </a:r>
              <a:endParaRPr lang="en-US" altLang="ko-KR" sz="1200"/>
            </a:p>
            <a:p>
              <a:pPr defTabSz="179999">
                <a:defRPr/>
              </a:pPr>
              <a:r>
                <a:rPr lang="en-US" altLang="ko-KR" sz="1200"/>
                <a:t>&lt;/html&gt;</a:t>
              </a:r>
              <a:endParaRPr lang="ko-KR" altLang="en-US" sz="120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35018" y="3798539"/>
              <a:ext cx="3880997" cy="162231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defTabSz="179999">
                <a:defRPr/>
              </a:pPr>
              <a:r>
                <a:rPr lang="en-US" altLang="ko-KR" sz="1200">
                  <a:solidFill>
                    <a:schemeClr val="tx1"/>
                  </a:solidFill>
                </a:rPr>
                <a:t>	</a:t>
              </a:r>
              <a:r>
                <a:rPr lang="en-US" altLang="ko-KR" sz="1200" b="1">
                  <a:solidFill>
                    <a:schemeClr val="tx1"/>
                  </a:solidFill>
                </a:rPr>
                <a:t>&lt;figcaption&gt;</a:t>
              </a:r>
              <a:r>
                <a:rPr lang="en-US" altLang="ko-KR" sz="1200">
                  <a:solidFill>
                    <a:schemeClr val="tx1"/>
                  </a:solidFill>
                </a:rPr>
                <a:t>alert() </a:t>
              </a:r>
              <a:r>
                <a:rPr lang="ko-KR" altLang="en-US" sz="1200">
                  <a:solidFill>
                    <a:schemeClr val="tx1"/>
                  </a:solidFill>
                </a:rPr>
                <a:t>함수 활용</a:t>
              </a:r>
              <a:r>
                <a:rPr lang="en-US" altLang="ko-KR" sz="1200" b="1">
                  <a:solidFill>
                    <a:schemeClr val="tx1"/>
                  </a:solidFill>
                </a:rPr>
                <a:t>&lt;/figcaption&gt;</a:t>
              </a:r>
              <a:endParaRPr lang="en-US" altLang="ko-KR" sz="1200" b="1">
                <a:solidFill>
                  <a:schemeClr val="tx1"/>
                </a:solidFill>
              </a:endParaRPr>
            </a:p>
            <a:p>
              <a:pPr defTabSz="179999">
                <a:defRPr/>
              </a:pPr>
              <a:r>
                <a:rPr lang="en-US" altLang="ko-KR" sz="1200">
                  <a:solidFill>
                    <a:schemeClr val="tx1"/>
                  </a:solidFill>
                </a:rPr>
                <a:t>	&lt;pre&gt;</a:t>
              </a:r>
              <a:endParaRPr lang="en-US" altLang="ko-KR" sz="1200">
                <a:solidFill>
                  <a:schemeClr val="tx1"/>
                </a:solidFill>
              </a:endParaRPr>
            </a:p>
            <a:p>
              <a:pPr defTabSz="179999">
                <a:defRPr/>
              </a:pPr>
              <a:r>
                <a:rPr lang="en-US" altLang="ko-KR" sz="1200">
                  <a:solidFill>
                    <a:schemeClr val="tx1"/>
                  </a:solidFill>
                </a:rPr>
                <a:t>	&lt;code&gt;function f() { alert("</a:t>
              </a:r>
              <a:r>
                <a:rPr lang="ko-KR" altLang="en-US" sz="1200">
                  <a:solidFill>
                    <a:schemeClr val="tx1"/>
                  </a:solidFill>
                </a:rPr>
                <a:t>경고합니다</a:t>
              </a:r>
              <a:r>
                <a:rPr lang="en-US" altLang="ko-KR" sz="1200">
                  <a:solidFill>
                    <a:schemeClr val="tx1"/>
                  </a:solidFill>
                </a:rPr>
                <a:t>"); }&lt;/code&gt;</a:t>
              </a:r>
              <a:endParaRPr lang="en-US" altLang="ko-KR" sz="1200">
                <a:solidFill>
                  <a:schemeClr val="tx1"/>
                </a:solidFill>
              </a:endParaRPr>
            </a:p>
            <a:p>
              <a:pPr defTabSz="179999">
                <a:defRPr/>
              </a:pPr>
              <a:r>
                <a:rPr lang="en-US" altLang="ko-KR" sz="1200">
                  <a:solidFill>
                    <a:schemeClr val="tx1"/>
                  </a:solidFill>
                </a:rPr>
                <a:t>	&lt;/pre&gt;</a:t>
              </a:r>
              <a:endParaRPr lang="en-US" altLang="ko-KR" sz="1200">
                <a:solidFill>
                  <a:schemeClr val="tx1"/>
                </a:solidFill>
              </a:endParaRPr>
            </a:p>
            <a:p>
              <a:pPr defTabSz="179999">
                <a:defRPr/>
              </a:pPr>
              <a:r>
                <a:rPr lang="en-US" altLang="ko-KR" sz="1200">
                  <a:solidFill>
                    <a:schemeClr val="tx1"/>
                  </a:solidFill>
                </a:rPr>
                <a:t>	&lt;hr&gt;</a:t>
              </a:r>
              <a:endParaRPr lang="en-US" altLang="ko-KR" sz="1200">
                <a:solidFill>
                  <a:schemeClr val="tx1"/>
                </a:solidFill>
              </a:endParaRPr>
            </a:p>
            <a:p>
              <a:pPr defTabSz="179999">
                <a:defRPr/>
              </a:pPr>
              <a:r>
                <a:rPr lang="en-US" altLang="ko-KR" sz="1200">
                  <a:solidFill>
                    <a:schemeClr val="tx1"/>
                  </a:solidFill>
                </a:rPr>
                <a:t>	&lt;small&gt;</a:t>
              </a:r>
              <a:r>
                <a:rPr lang="ko-KR" altLang="en-US" sz="1200">
                  <a:solidFill>
                    <a:schemeClr val="tx1"/>
                  </a:solidFill>
                </a:rPr>
                <a:t>실행결과</a:t>
              </a:r>
              <a:r>
                <a:rPr lang="en-US" altLang="ko-KR" sz="1200">
                  <a:solidFill>
                    <a:schemeClr val="tx1"/>
                  </a:solidFill>
                </a:rPr>
                <a:t>&lt;/small&gt;</a:t>
              </a:r>
              <a:endParaRPr lang="en-US" altLang="ko-KR" sz="1200">
                <a:solidFill>
                  <a:schemeClr val="tx1"/>
                </a:solidFill>
              </a:endParaRPr>
            </a:p>
            <a:p>
              <a:pPr defTabSz="179999">
                <a:defRPr/>
              </a:pPr>
              <a:r>
                <a:rPr lang="en-US" altLang="ko-KR" sz="1200">
                  <a:solidFill>
                    <a:schemeClr val="tx1"/>
                  </a:solidFill>
                </a:rPr>
                <a:t>	&lt;pre&gt;</a:t>
              </a:r>
              <a:endParaRPr lang="en-US" altLang="ko-KR" sz="1200">
                <a:solidFill>
                  <a:schemeClr val="tx1"/>
                </a:solidFill>
              </a:endParaRPr>
            </a:p>
            <a:p>
              <a:pPr defTabSz="179999">
                <a:defRPr/>
              </a:pPr>
              <a:r>
                <a:rPr lang="en-US" altLang="ko-KR" sz="1200">
                  <a:solidFill>
                    <a:schemeClr val="tx1"/>
                  </a:solidFill>
                </a:rPr>
                <a:t>		&lt;img src="media/alert.png" alt="</a:t>
              </a:r>
              <a:r>
                <a:rPr lang="ko-KR" altLang="en-US" sz="1200">
                  <a:solidFill>
                    <a:schemeClr val="tx1"/>
                  </a:solidFill>
                </a:rPr>
                <a:t>실행결과</a:t>
              </a:r>
              <a:r>
                <a:rPr lang="en-US" altLang="ko-KR" sz="1200">
                  <a:solidFill>
                    <a:schemeClr val="tx1"/>
                  </a:solidFill>
                </a:rPr>
                <a:t>"&gt;</a:t>
              </a:r>
              <a:endParaRPr lang="en-US" altLang="ko-KR" sz="1200">
                <a:solidFill>
                  <a:schemeClr val="tx1"/>
                </a:solidFill>
              </a:endParaRPr>
            </a:p>
            <a:p>
              <a:pPr defTabSz="179999">
                <a:defRPr/>
              </a:pPr>
              <a:r>
                <a:rPr lang="en-US" altLang="ko-KR" sz="1200">
                  <a:solidFill>
                    <a:schemeClr val="tx1"/>
                  </a:solidFill>
                </a:rPr>
                <a:t>	&lt;/pre&gt;</a:t>
              </a:r>
              <a:endParaRPr lang="en-US" altLang="ko-KR" sz="1200">
                <a:solidFill>
                  <a:schemeClr val="tx1"/>
                </a:solidFill>
              </a:endParaRPr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6772731" y="3992120"/>
            <a:ext cx="2779654" cy="2088232"/>
          </a:xfrm>
          <a:prstGeom prst="roundRect">
            <a:avLst>
              <a:gd name="adj" fmla="val 6492"/>
            </a:avLst>
          </a:prstGeom>
          <a:noFill/>
          <a:ln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자유형 5"/>
          <p:cNvSpPr/>
          <p:nvPr/>
        </p:nvSpPr>
        <p:spPr>
          <a:xfrm flipV="1">
            <a:off x="5375805" y="4208144"/>
            <a:ext cx="1656300" cy="177074"/>
          </a:xfrm>
          <a:custGeom>
            <a:avLst/>
            <a:gdLst>
              <a:gd name="connsiteX0" fmla="*/ 0 w 3412066"/>
              <a:gd name="connsiteY0" fmla="*/ 0 h 118534"/>
              <a:gd name="connsiteX1" fmla="*/ 3412066 w 3412066"/>
              <a:gd name="connsiteY1" fmla="*/ 118534 h 118534"/>
            </a:gdLst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12066" h="118534">
                <a:moveTo>
                  <a:pt x="0" y="0"/>
                </a:moveTo>
                <a:lnTo>
                  <a:pt x="3412066" y="118534"/>
                </a:ln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ash"/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자유형 9"/>
          <p:cNvSpPr/>
          <p:nvPr/>
        </p:nvSpPr>
        <p:spPr>
          <a:xfrm flipV="1">
            <a:off x="5591943" y="5550004"/>
            <a:ext cx="2304257" cy="45719"/>
          </a:xfrm>
          <a:custGeom>
            <a:avLst/>
            <a:gdLst>
              <a:gd name="connsiteX0" fmla="*/ 0 w 3412066"/>
              <a:gd name="connsiteY0" fmla="*/ 0 h 118534"/>
              <a:gd name="connsiteX1" fmla="*/ 3412066 w 3412066"/>
              <a:gd name="connsiteY1" fmla="*/ 118534 h 118534"/>
            </a:gdLst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12066" h="118534">
                <a:moveTo>
                  <a:pt x="0" y="0"/>
                </a:moveTo>
                <a:lnTo>
                  <a:pt x="3412066" y="118534"/>
                </a:ln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ash"/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&lt;details&gt; 태그를 이용하여 Q&amp;A 리스트를 만든 사례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사용자가 핸들(▶)을 클릭하여 항목을 보거나 숨김</a:t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예제 </a:t>
            </a:r>
            <a:r>
              <a:rPr lang="en-US" altLang="ko-KR"/>
              <a:t>3–3 &lt;details&gt;</a:t>
            </a:r>
            <a:r>
              <a:rPr lang="ko-KR" altLang="en-US"/>
              <a:t>와 </a:t>
            </a:r>
            <a:r>
              <a:rPr lang="en-US" altLang="ko-KR"/>
              <a:t>&lt;summary&gt;</a:t>
            </a:r>
            <a:r>
              <a:rPr lang="ko-KR" altLang="en-US"/>
              <a:t> 활용</a:t>
            </a:r>
            <a:endParaRPr lang="ko-KR" altLang="en-US"/>
          </a:p>
        </p:txBody>
      </p:sp>
      <p:pic>
        <p:nvPicPr>
          <p:cNvPr id="5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27384" y="1929853"/>
            <a:ext cx="3058812" cy="2213545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6" name="타원 4"/>
          <p:cNvSpPr/>
          <p:nvPr/>
        </p:nvSpPr>
        <p:spPr>
          <a:xfrm>
            <a:off x="7994051" y="3377606"/>
            <a:ext cx="288032" cy="305817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왼쪽 중괄호 9"/>
          <p:cNvSpPr/>
          <p:nvPr/>
        </p:nvSpPr>
        <p:spPr>
          <a:xfrm>
            <a:off x="7711796" y="5307208"/>
            <a:ext cx="288032" cy="504056"/>
          </a:xfrm>
          <a:prstGeom prst="leftBrace">
            <a:avLst>
              <a:gd name="adj1" fmla="val 36552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8" name="그룹 6"/>
          <p:cNvGrpSpPr/>
          <p:nvPr/>
        </p:nvGrpSpPr>
        <p:grpSpPr>
          <a:xfrm rot="0">
            <a:off x="1470983" y="2484268"/>
            <a:ext cx="4625017" cy="3743177"/>
            <a:chOff x="779714" y="2132855"/>
            <a:chExt cx="4625017" cy="3743177"/>
          </a:xfrm>
        </p:grpSpPr>
        <p:sp>
          <p:nvSpPr>
            <p:cNvPr id="9" name="직사각형 3"/>
            <p:cNvSpPr/>
            <p:nvPr/>
          </p:nvSpPr>
          <p:spPr>
            <a:xfrm>
              <a:off x="779714" y="2132855"/>
              <a:ext cx="4572000" cy="37431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>
              <a:spAutoFit/>
            </a:bodyPr>
            <a:lstStyle/>
            <a:p>
              <a:pPr defTabSz="179999">
                <a:defRPr/>
              </a:pPr>
              <a:r>
                <a:rPr lang="en-US" altLang="ko-KR" sz="1200"/>
                <a:t>&lt;!DOCTYPE html&gt;</a:t>
              </a:r>
              <a:endParaRPr lang="en-US" altLang="ko-KR" sz="1200"/>
            </a:p>
            <a:p>
              <a:pPr defTabSz="179999">
                <a:defRPr/>
              </a:pPr>
              <a:r>
                <a:rPr lang="en-US" altLang="ko-KR" sz="1200"/>
                <a:t>&lt;html&gt;</a:t>
              </a:r>
              <a:endParaRPr lang="en-US" altLang="ko-KR" sz="1200"/>
            </a:p>
            <a:p>
              <a:pPr defTabSz="179999">
                <a:defRPr/>
              </a:pPr>
              <a:r>
                <a:rPr lang="en-US" altLang="ko-KR" sz="1200"/>
                <a:t>&lt;head&gt;</a:t>
              </a:r>
              <a:endParaRPr lang="en-US" altLang="ko-KR" sz="1200"/>
            </a:p>
            <a:p>
              <a:pPr defTabSz="179999">
                <a:defRPr/>
              </a:pPr>
              <a:r>
                <a:rPr lang="en-US" altLang="ko-KR" sz="1200"/>
                <a:t>&lt;meta charset="utf-8"&gt;</a:t>
              </a:r>
              <a:endParaRPr lang="en-US" altLang="ko-KR" sz="1200"/>
            </a:p>
            <a:p>
              <a:pPr defTabSz="179999">
                <a:defRPr/>
              </a:pPr>
              <a:r>
                <a:rPr lang="en-US" altLang="ko-KR" sz="1200"/>
                <a:t>&lt;title&gt;details</a:t>
              </a:r>
              <a:r>
                <a:rPr lang="ko-KR" altLang="en-US" sz="1200"/>
                <a:t>와 </a:t>
              </a:r>
              <a:r>
                <a:rPr lang="en-US" altLang="ko-KR" sz="1200"/>
                <a:t>summary </a:t>
              </a:r>
              <a:r>
                <a:rPr lang="ko-KR" altLang="en-US" sz="1200"/>
                <a:t>태그</a:t>
              </a:r>
              <a:r>
                <a:rPr lang="en-US" altLang="ko-KR" sz="1200"/>
                <a:t>&lt;/title&gt;</a:t>
              </a:r>
              <a:endParaRPr lang="en-US" altLang="ko-KR" sz="1200"/>
            </a:p>
            <a:p>
              <a:pPr defTabSz="179999">
                <a:defRPr/>
              </a:pPr>
              <a:r>
                <a:rPr lang="en-US" altLang="ko-KR" sz="1200"/>
                <a:t>&lt;/head&gt;</a:t>
              </a:r>
              <a:endParaRPr lang="en-US" altLang="ko-KR" sz="1200"/>
            </a:p>
            <a:p>
              <a:pPr defTabSz="179999">
                <a:defRPr/>
              </a:pPr>
              <a:r>
                <a:rPr lang="en-US" altLang="ko-KR" sz="1200"/>
                <a:t>&lt;body&gt;</a:t>
              </a:r>
              <a:endParaRPr lang="en-US" altLang="ko-KR" sz="1200"/>
            </a:p>
            <a:p>
              <a:pPr defTabSz="179999">
                <a:defRPr/>
              </a:pPr>
              <a:r>
                <a:rPr lang="en-US" altLang="ko-KR" sz="1200"/>
                <a:t>&lt;h3&gt;details</a:t>
              </a:r>
              <a:r>
                <a:rPr lang="ko-KR" altLang="en-US" sz="1200"/>
                <a:t>와 </a:t>
              </a:r>
              <a:r>
                <a:rPr lang="en-US" altLang="ko-KR" sz="1200"/>
                <a:t>summary </a:t>
              </a:r>
              <a:r>
                <a:rPr lang="ko-KR" altLang="en-US" sz="1200"/>
                <a:t>태그</a:t>
              </a:r>
              <a:r>
                <a:rPr lang="en-US" altLang="ko-KR" sz="1200"/>
                <a:t>&lt;/h3&gt;</a:t>
              </a:r>
              <a:endParaRPr lang="en-US" altLang="ko-KR" sz="1200"/>
            </a:p>
            <a:p>
              <a:pPr defTabSz="179999">
                <a:defRPr/>
              </a:pPr>
              <a:r>
                <a:rPr lang="en-US" altLang="ko-KR" sz="1200"/>
                <a:t>Q &amp;amp; A </a:t>
              </a:r>
              <a:r>
                <a:rPr lang="ko-KR" altLang="en-US" sz="1200"/>
                <a:t>리스트</a:t>
              </a:r>
              <a:endParaRPr lang="ko-KR" altLang="en-US" sz="1200"/>
            </a:p>
            <a:p>
              <a:pPr defTabSz="179999">
                <a:defRPr/>
              </a:pPr>
              <a:r>
                <a:rPr lang="en-US" altLang="ko-KR" sz="1200"/>
                <a:t>&lt;hr&gt;</a:t>
              </a:r>
              <a:endParaRPr lang="en-US" altLang="ko-KR" sz="1200"/>
            </a:p>
            <a:p>
              <a:pPr defTabSz="179999">
                <a:defRPr/>
              </a:pPr>
              <a:r>
                <a:rPr lang="en-US" altLang="ko-KR" sz="1200" b="1"/>
                <a:t>&lt;details&gt;</a:t>
              </a:r>
              <a:endParaRPr lang="en-US" altLang="ko-KR" sz="1200" b="1"/>
            </a:p>
            <a:p>
              <a:pPr defTabSz="179999">
                <a:defRPr/>
              </a:pPr>
              <a:r>
                <a:rPr lang="en-US" altLang="ko-KR" sz="1200"/>
                <a:t>   </a:t>
              </a:r>
              <a:r>
                <a:rPr lang="en-US" altLang="ko-KR" sz="1200" b="1"/>
                <a:t>&lt;summary&gt;Question 1&lt;/summary&gt;</a:t>
              </a:r>
              <a:endParaRPr lang="en-US" altLang="ko-KR" sz="1200" b="1"/>
            </a:p>
            <a:p>
              <a:pPr defTabSz="179999">
                <a:defRPr/>
              </a:pPr>
              <a:r>
                <a:rPr lang="ko-KR" altLang="en-US" sz="1200"/>
                <a:t>   </a:t>
              </a:r>
              <a:r>
                <a:rPr lang="en-US" altLang="ko-KR" sz="1200"/>
                <a:t>&lt;p&gt;</a:t>
              </a:r>
              <a:r>
                <a:rPr lang="ko-KR" altLang="en-US" sz="1200"/>
                <a:t>웹 개발자가 알아야 하는 언어 </a:t>
              </a:r>
              <a:r>
                <a:rPr lang="en-US" altLang="ko-KR" sz="1200"/>
                <a:t>3 </a:t>
              </a:r>
              <a:r>
                <a:rPr lang="ko-KR" altLang="en-US" sz="1200"/>
                <a:t>가지</a:t>
              </a:r>
              <a:r>
                <a:rPr lang="en-US" altLang="ko-KR" sz="1200"/>
                <a:t>?&lt;/p&gt;</a:t>
              </a:r>
              <a:endParaRPr lang="en-US" altLang="ko-KR" sz="1200"/>
            </a:p>
            <a:p>
              <a:pPr defTabSz="179999">
                <a:defRPr/>
              </a:pPr>
              <a:r>
                <a:rPr lang="en-US" altLang="ko-KR" sz="1200" b="1"/>
                <a:t>&lt;/details&gt;</a:t>
              </a:r>
              <a:endParaRPr lang="en-US" altLang="ko-KR" sz="1200" b="1"/>
            </a:p>
            <a:p>
              <a:pPr defTabSz="179999">
                <a:defRPr/>
              </a:pPr>
              <a:r>
                <a:rPr lang="en-US" altLang="ko-KR" sz="1200" b="1"/>
                <a:t>&lt;details&gt;</a:t>
              </a:r>
              <a:endParaRPr lang="en-US" altLang="ko-KR" sz="1200" b="1"/>
            </a:p>
            <a:p>
              <a:pPr defTabSz="179999">
                <a:defRPr/>
              </a:pPr>
              <a:r>
                <a:rPr lang="en-US" altLang="ko-KR" sz="1200"/>
                <a:t>   &lt;summary&gt;Answer 1&lt;/summary&gt;</a:t>
              </a:r>
              <a:endParaRPr lang="en-US" altLang="ko-KR" sz="1200"/>
            </a:p>
            <a:p>
              <a:pPr defTabSz="179999">
                <a:defRPr/>
              </a:pPr>
              <a:r>
                <a:rPr lang="en-US" altLang="ko-KR" sz="1200"/>
                <a:t>   &lt;p&gt;HTML5, CSS, Javascript&lt;/p&gt;</a:t>
              </a:r>
              <a:endParaRPr lang="en-US" altLang="ko-KR" sz="1200"/>
            </a:p>
            <a:p>
              <a:pPr defTabSz="179999">
                <a:defRPr/>
              </a:pPr>
              <a:r>
                <a:rPr lang="en-US" altLang="ko-KR" sz="1200" b="1"/>
                <a:t>&lt;/details&gt;</a:t>
              </a:r>
              <a:endParaRPr lang="en-US" altLang="ko-KR" sz="1200" b="1"/>
            </a:p>
            <a:p>
              <a:pPr defTabSz="179999">
                <a:defRPr/>
              </a:pPr>
              <a:r>
                <a:rPr lang="en-US" altLang="ko-KR" sz="1200"/>
                <a:t>&lt;/body&gt;</a:t>
              </a:r>
              <a:endParaRPr lang="en-US" altLang="ko-KR" sz="1200"/>
            </a:p>
            <a:p>
              <a:pPr defTabSz="179999">
                <a:defRPr/>
              </a:pPr>
              <a:r>
                <a:rPr lang="en-US" altLang="ko-KR" sz="1200"/>
                <a:t>&lt;/html&gt;</a:t>
              </a:r>
              <a:endParaRPr lang="ko-KR" altLang="en-US" sz="1200"/>
            </a:p>
          </p:txBody>
        </p:sp>
        <p:sp>
          <p:nvSpPr>
            <p:cNvPr id="10" name="직사각형 10"/>
            <p:cNvSpPr/>
            <p:nvPr/>
          </p:nvSpPr>
          <p:spPr>
            <a:xfrm>
              <a:off x="797412" y="4014523"/>
              <a:ext cx="3865388" cy="7320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defTabSz="179999">
                <a:defRPr/>
              </a:pPr>
              <a:r>
                <a:rPr lang="en-US" altLang="ko-KR" sz="1200" b="1">
                  <a:solidFill>
                    <a:schemeClr val="tx1"/>
                  </a:solidFill>
                </a:rPr>
                <a:t>&lt;details&gt;</a:t>
              </a:r>
              <a:endParaRPr lang="en-US" altLang="ko-KR" sz="1200" b="1">
                <a:solidFill>
                  <a:schemeClr val="tx1"/>
                </a:solidFill>
              </a:endParaRPr>
            </a:p>
            <a:p>
              <a:pPr defTabSz="179999">
                <a:defRPr/>
              </a:pPr>
              <a:r>
                <a:rPr lang="en-US" altLang="ko-KR" sz="1200">
                  <a:solidFill>
                    <a:schemeClr val="tx1"/>
                  </a:solidFill>
                </a:rPr>
                <a:t>   </a:t>
              </a:r>
              <a:r>
                <a:rPr lang="en-US" altLang="ko-KR" sz="1200" b="1">
                  <a:solidFill>
                    <a:schemeClr val="tx1"/>
                  </a:solidFill>
                </a:rPr>
                <a:t>&lt;summary&gt;Question 1&lt;/summary&gt;</a:t>
              </a:r>
              <a:endParaRPr lang="en-US" altLang="ko-KR" sz="1200" b="1">
                <a:solidFill>
                  <a:schemeClr val="tx1"/>
                </a:solidFill>
              </a:endParaRPr>
            </a:p>
            <a:p>
              <a:pPr defTabSz="179999">
                <a:defRPr/>
              </a:pPr>
              <a:r>
                <a:rPr lang="ko-KR" altLang="en-US" sz="1200">
                  <a:solidFill>
                    <a:schemeClr val="tx1"/>
                  </a:solidFill>
                </a:rPr>
                <a:t>   </a:t>
              </a:r>
              <a:r>
                <a:rPr lang="en-US" altLang="ko-KR" sz="1200">
                  <a:solidFill>
                    <a:schemeClr val="tx1"/>
                  </a:solidFill>
                </a:rPr>
                <a:t>&lt;p&gt;</a:t>
              </a:r>
              <a:r>
                <a:rPr lang="ko-KR" altLang="en-US" sz="1200">
                  <a:solidFill>
                    <a:schemeClr val="tx1"/>
                  </a:solidFill>
                </a:rPr>
                <a:t>웹 개발자가 알아야 하는 언어 </a:t>
              </a:r>
              <a:r>
                <a:rPr lang="en-US" altLang="ko-KR" sz="1200">
                  <a:solidFill>
                    <a:schemeClr val="tx1"/>
                  </a:solidFill>
                </a:rPr>
                <a:t>3 </a:t>
              </a:r>
              <a:r>
                <a:rPr lang="ko-KR" altLang="en-US" sz="1200">
                  <a:solidFill>
                    <a:schemeClr val="tx1"/>
                  </a:solidFill>
                </a:rPr>
                <a:t>가지</a:t>
              </a:r>
              <a:r>
                <a:rPr lang="en-US" altLang="ko-KR" sz="1200">
                  <a:solidFill>
                    <a:schemeClr val="tx1"/>
                  </a:solidFill>
                </a:rPr>
                <a:t>?&lt;/p&gt;</a:t>
              </a:r>
              <a:endParaRPr lang="en-US" altLang="ko-KR" sz="1200">
                <a:solidFill>
                  <a:schemeClr val="tx1"/>
                </a:solidFill>
              </a:endParaRPr>
            </a:p>
            <a:p>
              <a:pPr defTabSz="179999">
                <a:defRPr/>
              </a:pPr>
              <a:r>
                <a:rPr lang="en-US" altLang="ko-KR" sz="1200" b="1">
                  <a:solidFill>
                    <a:schemeClr val="tx1"/>
                  </a:solidFill>
                </a:rPr>
                <a:t>&lt;/details&gt;</a:t>
              </a:r>
              <a:endParaRPr lang="en-US" altLang="ko-KR" sz="1200" b="1">
                <a:solidFill>
                  <a:schemeClr val="tx1"/>
                </a:solidFill>
              </a:endParaRPr>
            </a:p>
          </p:txBody>
        </p:sp>
        <p:cxnSp>
          <p:nvCxnSpPr>
            <p:cNvPr id="11" name="직선 화살표 연결선 7"/>
            <p:cNvCxnSpPr>
              <a:endCxn id="7" idx="1"/>
            </p:cNvCxnSpPr>
            <p:nvPr/>
          </p:nvCxnSpPr>
          <p:spPr>
            <a:xfrm>
              <a:off x="4499992" y="4604493"/>
              <a:ext cx="2520535" cy="603330"/>
            </a:xfrm>
            <a:prstGeom prst="straightConnector1">
              <a:avLst/>
            </a:prstGeom>
            <a:ln w="9525">
              <a:solidFill>
                <a:srgbClr val="c0000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012675" y="3815974"/>
            <a:ext cx="3058812" cy="2683724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13" name="모서리가 둥근 사각형 설명선 14"/>
          <p:cNvSpPr/>
          <p:nvPr/>
        </p:nvSpPr>
        <p:spPr>
          <a:xfrm>
            <a:off x="6379267" y="3370695"/>
            <a:ext cx="1260648" cy="597884"/>
          </a:xfrm>
          <a:prstGeom prst="wedgeRoundRectCallout">
            <a:avLst>
              <a:gd name="adj1" fmla="val 79035"/>
              <a:gd name="adj2" fmla="val -287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79999">
              <a:defRPr/>
            </a:pPr>
            <a:r>
              <a:rPr lang="ko-KR" altLang="en-US" sz="1000">
                <a:solidFill>
                  <a:schemeClr val="tx1"/>
                </a:solidFill>
              </a:rPr>
              <a:t>핸들을 클릭하면</a:t>
            </a:r>
            <a:endParaRPr lang="ko-KR" altLang="en-US" sz="1000">
              <a:solidFill>
                <a:schemeClr val="tx1"/>
              </a:solidFill>
            </a:endParaRPr>
          </a:p>
          <a:p>
            <a:pPr defTabSz="179999">
              <a:defRPr/>
            </a:pPr>
            <a:r>
              <a:rPr lang="ko-KR" altLang="en-US" sz="1000">
                <a:solidFill>
                  <a:schemeClr val="tx1"/>
                </a:solidFill>
              </a:rPr>
              <a:t>아래와 같이 상세 정보가 펼쳐짐</a:t>
            </a:r>
            <a:endParaRPr lang="en-US" altLang="ko-KR" sz="10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4가지 인라인 시맨틱 태그의 사용 사례를 보여준다. &lt;mark&gt;의 텍스트는 브라우저에 따라 다르게 표현되며 크롬에서는 노란색 배경으로 출력된다.</a:t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예제 </a:t>
            </a:r>
            <a:r>
              <a:rPr lang="en-US" altLang="ko-KR"/>
              <a:t>3–4 </a:t>
            </a:r>
            <a:r>
              <a:rPr lang="ko-KR" altLang="en-US"/>
              <a:t>시맨틱 인라인 태그</a:t>
            </a:r>
            <a:endParaRPr lang="ko-KR" altLang="en-US"/>
          </a:p>
        </p:txBody>
      </p:sp>
      <p:pic>
        <p:nvPicPr>
          <p:cNvPr id="5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23141" y="3193815"/>
            <a:ext cx="2374102" cy="2754393"/>
          </a:xfrm>
          <a:prstGeom prst="rect">
            <a:avLst/>
          </a:prstGeom>
          <a:ln w="6350">
            <a:solidFill>
              <a:srgbClr val="247abf"/>
            </a:solidFill>
          </a:ln>
        </p:spPr>
      </p:pic>
      <p:sp>
        <p:nvSpPr>
          <p:cNvPr id="6" name="직사각형 3"/>
          <p:cNvSpPr/>
          <p:nvPr/>
        </p:nvSpPr>
        <p:spPr>
          <a:xfrm>
            <a:off x="2311813" y="2929719"/>
            <a:ext cx="4572000" cy="32024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79999">
              <a:defRPr/>
            </a:pPr>
            <a:r>
              <a:rPr lang="en-US" altLang="ko-KR" sz="1200"/>
              <a:t>&lt;!DOCTYPE 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&lt;meta charset="utf-8"&gt;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&lt;title&gt;</a:t>
            </a:r>
            <a:r>
              <a:rPr lang="ko-KR" altLang="en-US" sz="1200"/>
              <a:t>인라인 시맨틱 태그</a:t>
            </a:r>
            <a:r>
              <a:rPr lang="en-US" altLang="ko-KR" sz="1200"/>
              <a:t>&lt;/title&gt;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&lt;h3&gt;</a:t>
            </a:r>
            <a:r>
              <a:rPr lang="ko-KR" altLang="en-US" sz="1200"/>
              <a:t>인라인 시맨틱 태그 사례</a:t>
            </a:r>
            <a:r>
              <a:rPr lang="en-US" altLang="ko-KR" sz="1200"/>
              <a:t>&lt;/h3&gt;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&lt;hr&gt;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&lt;p&gt;</a:t>
            </a:r>
            <a:r>
              <a:rPr lang="ko-KR" altLang="en-US" sz="1200"/>
              <a:t>내일 </a:t>
            </a:r>
            <a:r>
              <a:rPr lang="en-US" altLang="ko-KR" sz="1200" b="1"/>
              <a:t>&lt;mark&gt;HTML5 </a:t>
            </a:r>
            <a:r>
              <a:rPr lang="ko-KR" altLang="en-US" sz="1200" b="1"/>
              <a:t>시험</a:t>
            </a:r>
            <a:r>
              <a:rPr lang="en-US" altLang="ko-KR" sz="1200" b="1"/>
              <a:t>&lt;/mark&gt;</a:t>
            </a:r>
            <a:r>
              <a:rPr lang="en-US" altLang="ko-KR" sz="1200"/>
              <a:t>&lt;br&gt;</a:t>
            </a:r>
            <a:endParaRPr lang="en-US" altLang="ko-KR" sz="1200"/>
          </a:p>
          <a:p>
            <a:pPr defTabSz="179999">
              <a:defRPr/>
            </a:pPr>
            <a:r>
              <a:rPr lang="ko-KR" altLang="en-US" sz="1200"/>
              <a:t>시간은 </a:t>
            </a:r>
            <a:r>
              <a:rPr lang="en-US" altLang="ko-KR" sz="1200" b="1"/>
              <a:t>&lt;time&gt;09:00&lt;/time&gt;</a:t>
            </a:r>
            <a:r>
              <a:rPr lang="en-US" altLang="ko-KR" sz="1200"/>
              <a:t>&lt;br&gt;</a:t>
            </a:r>
            <a:endParaRPr lang="en-US" altLang="ko-KR" sz="1200"/>
          </a:p>
          <a:p>
            <a:pPr defTabSz="179999">
              <a:defRPr/>
            </a:pPr>
            <a:r>
              <a:rPr lang="ko-KR" altLang="en-US" sz="1200"/>
              <a:t>난이도 </a:t>
            </a:r>
            <a:r>
              <a:rPr lang="en-US" altLang="ko-KR" sz="1200" b="1"/>
              <a:t>&lt;meter value="0.8" max="1.0"&gt;80%&lt;/meter&gt;</a:t>
            </a:r>
            <a:r>
              <a:rPr lang="en-US" altLang="ko-KR" sz="1200"/>
              <a:t>&lt;br&gt;</a:t>
            </a:r>
            <a:endParaRPr lang="en-US" altLang="ko-KR" sz="1200"/>
          </a:p>
          <a:p>
            <a:pPr defTabSz="179999">
              <a:defRPr/>
            </a:pPr>
            <a:r>
              <a:rPr lang="ko-KR" altLang="en-US" sz="1200"/>
              <a:t>자료 업로딩</a:t>
            </a:r>
            <a:r>
              <a:rPr lang="en-US" altLang="ko-KR" sz="1200"/>
              <a:t>(20%)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</a:t>
            </a:r>
            <a:r>
              <a:rPr lang="en-US" altLang="ko-KR" sz="1200" b="1"/>
              <a:t>&lt;progress value="2" max="10"&gt;&lt;/progress&gt;</a:t>
            </a:r>
            <a:r>
              <a:rPr lang="en-US" altLang="ko-KR" sz="1200"/>
              <a:t>&lt;br&gt;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&lt;/p&gt;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&lt;/html&gt;</a:t>
            </a:r>
            <a:endParaRPr lang="ko-KR" altLang="en-US" sz="120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8596273" y="4363179"/>
            <a:ext cx="672829" cy="202590"/>
          </a:xfrm>
          <a:prstGeom prst="wedgeRoundRectCallout">
            <a:avLst>
              <a:gd name="adj1" fmla="val -72279"/>
              <a:gd name="adj2" fmla="val 4944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79999">
              <a:defRPr/>
            </a:pPr>
            <a:r>
              <a:rPr lang="en-US" altLang="ko-KR" sz="1000">
                <a:solidFill>
                  <a:schemeClr val="tx1"/>
                </a:solidFill>
              </a:rPr>
              <a:t>&lt;mark&gt;</a:t>
            </a:r>
            <a:endParaRPr lang="en-US" altLang="ko-KR" sz="1000">
              <a:solidFill>
                <a:schemeClr val="tx1"/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8641682" y="4657405"/>
            <a:ext cx="699428" cy="202590"/>
          </a:xfrm>
          <a:prstGeom prst="wedgeRoundRectCallout">
            <a:avLst>
              <a:gd name="adj1" fmla="val -98740"/>
              <a:gd name="adj2" fmla="val 3691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79999">
              <a:defRPr/>
            </a:pPr>
            <a:r>
              <a:rPr lang="en-US" altLang="ko-KR" sz="1000">
                <a:solidFill>
                  <a:schemeClr val="tx1"/>
                </a:solidFill>
              </a:rPr>
              <a:t>&lt;time&gt;</a:t>
            </a:r>
            <a:endParaRPr lang="en-US" altLang="ko-KR" sz="1000">
              <a:solidFill>
                <a:schemeClr val="tx1"/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8967484" y="4892641"/>
            <a:ext cx="766646" cy="202590"/>
          </a:xfrm>
          <a:prstGeom prst="wedgeRoundRectCallout">
            <a:avLst>
              <a:gd name="adj1" fmla="val -105369"/>
              <a:gd name="adj2" fmla="val 2437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79999">
              <a:defRPr/>
            </a:pPr>
            <a:r>
              <a:rPr lang="en-US" altLang="ko-KR" sz="1000">
                <a:solidFill>
                  <a:schemeClr val="tx1"/>
                </a:solidFill>
              </a:rPr>
              <a:t>&lt;meter&gt;</a:t>
            </a:r>
            <a:endParaRPr lang="en-US" altLang="ko-KR" sz="1000">
              <a:solidFill>
                <a:schemeClr val="tx1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7315695" y="5602761"/>
            <a:ext cx="992253" cy="202590"/>
          </a:xfrm>
          <a:prstGeom prst="wedgeRoundRectCallout">
            <a:avLst>
              <a:gd name="adj1" fmla="val 35991"/>
              <a:gd name="adj2" fmla="val -10518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79999">
              <a:defRPr/>
            </a:pPr>
            <a:r>
              <a:rPr lang="en-US" altLang="ko-KR" sz="1000">
                <a:solidFill>
                  <a:schemeClr val="tx1"/>
                </a:solidFill>
              </a:rPr>
              <a:t>&lt;progress&gt;</a:t>
            </a:r>
            <a:endParaRPr lang="en-US" altLang="ko-KR" sz="10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HTML5의 문서 구조화의 목적과 시맨틱 태그에 대해 이해한다.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HTML5 시맨틱 태그로 구조화된 웹 페이지를 만들 수 있다.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웹 폼의 목적을 이해한다.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웹 폼의 요소를 활용하여 사용자로부터 입력 받는 웹 페이지를 작성할 수 있다.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강의 개요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다음 태그들은 문서의 시맨틱 구조를 저해한다는 이유로 HTML5에서 제거되었으므로 사용하기 말기 바람 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&lt;big&gt;, &lt;center&gt;, &lt;dir&gt;, &lt;font&gt;, &lt;tt&gt;, &lt;u&gt;, &lt;xmp&gt;, &lt;acronym&gt;, &lt;applet&gt;, &lt;basefont&gt;, &lt;frame&gt;, &lt;frameset&gt;, &lt;noframes&gt;, &lt;strike&gt;</a:t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HTML5</a:t>
            </a:r>
            <a:r>
              <a:rPr lang="ko-KR" altLang="en-US"/>
              <a:t>에서 제거된 태그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웹 폼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웹 페이지에서 사용자 입력을 받는 폼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로그인</a:t>
            </a:r>
            <a:r>
              <a:rPr lang="en-US" altLang="ko-KR"/>
              <a:t>, </a:t>
            </a:r>
            <a:r>
              <a:rPr lang="ko-KR" altLang="en-US"/>
              <a:t>등록</a:t>
            </a:r>
            <a:r>
              <a:rPr lang="en-US" altLang="ko-KR"/>
              <a:t>, </a:t>
            </a:r>
            <a:r>
              <a:rPr lang="ko-KR" altLang="en-US"/>
              <a:t>검색</a:t>
            </a:r>
            <a:r>
              <a:rPr lang="en-US" altLang="ko-KR"/>
              <a:t>, </a:t>
            </a:r>
            <a:r>
              <a:rPr lang="ko-KR" altLang="en-US"/>
              <a:t>예약</a:t>
            </a:r>
            <a:r>
              <a:rPr lang="en-US" altLang="ko-KR"/>
              <a:t>, </a:t>
            </a:r>
            <a:r>
              <a:rPr lang="ko-KR" altLang="en-US"/>
              <a:t>쇼핑 등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폼 요소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폼을 만드는 다양한 태그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&lt;input&gt;, &lt;textarea&gt;, &lt;select&gt; </a:t>
            </a:r>
            <a:r>
              <a:rPr lang="ko-KR" altLang="en-US"/>
              <a:t>등</a:t>
            </a:r>
            <a:endParaRPr lang="ko-KR" altLang="en-US"/>
          </a:p>
          <a:p>
            <a:pPr lvl="2">
              <a:defRPr/>
            </a:pPr>
            <a:endParaRPr lang="en-US" altLang="ko-KR"/>
          </a:p>
          <a:p>
            <a:pPr lvl="1">
              <a:defRPr/>
            </a:pPr>
            <a:endParaRPr lang="ko-KR" altLang="en-US"/>
          </a:p>
          <a:p>
            <a:pPr lvl="2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웹 폼</a:t>
            </a:r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329368" y="2077998"/>
            <a:ext cx="3070109" cy="39604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모서리가 둥근 직사각형 3"/>
          <p:cNvSpPr/>
          <p:nvPr/>
        </p:nvSpPr>
        <p:spPr>
          <a:xfrm>
            <a:off x="7473384" y="3158118"/>
            <a:ext cx="2736304" cy="2664296"/>
          </a:xfrm>
          <a:prstGeom prst="roundRect">
            <a:avLst>
              <a:gd name="adj" fmla="val 2753"/>
            </a:avLst>
          </a:prstGeom>
          <a:noFill/>
          <a:ln w="12700"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모서리가 둥근 사각형 설명선 5"/>
          <p:cNvSpPr/>
          <p:nvPr/>
        </p:nvSpPr>
        <p:spPr>
          <a:xfrm>
            <a:off x="10424861" y="5030326"/>
            <a:ext cx="288032" cy="202590"/>
          </a:xfrm>
          <a:prstGeom prst="wedgeRoundRectCallout">
            <a:avLst>
              <a:gd name="adj1" fmla="val -129480"/>
              <a:gd name="adj2" fmla="val 4944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79999">
              <a:defRPr/>
            </a:pPr>
            <a:r>
              <a:rPr lang="ko-KR" altLang="en-US" sz="1000">
                <a:solidFill>
                  <a:schemeClr val="tx1"/>
                </a:solidFill>
              </a:rPr>
              <a:t>폼</a:t>
            </a:r>
            <a:endParaRPr lang="en-US" altLang="ko-KR" sz="1000">
              <a:solidFill>
                <a:schemeClr val="tx1"/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537280" y="4670286"/>
            <a:ext cx="648072" cy="216024"/>
          </a:xfrm>
          <a:prstGeom prst="wedgeRoundRectCallout">
            <a:avLst>
              <a:gd name="adj1" fmla="val 136725"/>
              <a:gd name="adj2" fmla="val 505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79999">
              <a:defRPr/>
            </a:pPr>
            <a:r>
              <a:rPr lang="ko-KR" altLang="en-US" sz="1000">
                <a:solidFill>
                  <a:schemeClr val="tx1"/>
                </a:solidFill>
              </a:rPr>
              <a:t>폼 요소</a:t>
            </a:r>
            <a:endParaRPr lang="en-US" altLang="ko-KR" sz="1000">
              <a:solidFill>
                <a:schemeClr val="tx1"/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537280" y="5389856"/>
            <a:ext cx="648072" cy="216024"/>
          </a:xfrm>
          <a:prstGeom prst="wedgeRoundRectCallout">
            <a:avLst>
              <a:gd name="adj1" fmla="val 136725"/>
              <a:gd name="adj2" fmla="val 505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79999">
              <a:defRPr/>
            </a:pPr>
            <a:r>
              <a:rPr lang="ko-KR" altLang="en-US" sz="1000">
                <a:solidFill>
                  <a:schemeClr val="tx1"/>
                </a:solidFill>
              </a:rPr>
              <a:t>폼 요소</a:t>
            </a:r>
            <a:endParaRPr lang="en-US" altLang="ko-KR" sz="1000">
              <a:solidFill>
                <a:schemeClr val="tx1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6537280" y="4238238"/>
            <a:ext cx="648072" cy="216024"/>
          </a:xfrm>
          <a:prstGeom prst="wedgeRoundRectCallout">
            <a:avLst>
              <a:gd name="adj1" fmla="val 136725"/>
              <a:gd name="adj2" fmla="val 505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79999">
              <a:defRPr/>
            </a:pPr>
            <a:r>
              <a:rPr lang="ko-KR" altLang="en-US" sz="1000">
                <a:solidFill>
                  <a:schemeClr val="tx1"/>
                </a:solidFill>
              </a:rPr>
              <a:t>폼 요소</a:t>
            </a:r>
            <a:endParaRPr lang="en-US" altLang="ko-KR" sz="1000">
              <a:solidFill>
                <a:schemeClr val="tx1"/>
              </a:solidFill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6537280" y="3827286"/>
            <a:ext cx="648072" cy="216024"/>
          </a:xfrm>
          <a:prstGeom prst="wedgeRoundRectCallout">
            <a:avLst>
              <a:gd name="adj1" fmla="val 136725"/>
              <a:gd name="adj2" fmla="val 505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79999">
              <a:defRPr/>
            </a:pPr>
            <a:r>
              <a:rPr lang="ko-KR" altLang="en-US" sz="1000">
                <a:solidFill>
                  <a:schemeClr val="tx1"/>
                </a:solidFill>
              </a:rPr>
              <a:t>폼 요소</a:t>
            </a:r>
            <a:endParaRPr lang="en-US" altLang="ko-KR" sz="10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예제 </a:t>
            </a:r>
            <a:r>
              <a:rPr lang="en-US" altLang="ko-KR"/>
              <a:t>3-5 </a:t>
            </a:r>
            <a:r>
              <a:rPr lang="ko-KR" altLang="en-US"/>
              <a:t>간단한 로그인 폼 만들기</a:t>
            </a:r>
            <a:endParaRPr lang="ko-KR" altLang="en-US"/>
          </a:p>
        </p:txBody>
      </p:sp>
      <p:pic>
        <p:nvPicPr>
          <p:cNvPr id="5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37707" y="3099620"/>
            <a:ext cx="3172295" cy="2199944"/>
          </a:xfrm>
          <a:prstGeom prst="rect">
            <a:avLst/>
          </a:prstGeom>
          <a:ln w="6350">
            <a:solidFill>
              <a:srgbClr val="247abf"/>
            </a:solidFill>
          </a:ln>
        </p:spPr>
      </p:pic>
      <p:sp>
        <p:nvSpPr>
          <p:cNvPr id="6" name="직사각형 3"/>
          <p:cNvSpPr/>
          <p:nvPr/>
        </p:nvSpPr>
        <p:spPr>
          <a:xfrm>
            <a:off x="1901204" y="2466162"/>
            <a:ext cx="4392488" cy="28278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200"/>
              <a:t>&lt;!DOCTYPE 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&lt;meta charset="utf-8"&gt; 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&lt;title&gt;</a:t>
            </a:r>
            <a:r>
              <a:rPr lang="ko-KR" altLang="en-US" sz="1200"/>
              <a:t>로그인 폼</a:t>
            </a:r>
            <a:r>
              <a:rPr lang="en-US" altLang="ko-KR" sz="1200"/>
              <a:t>&lt;/title&gt;&lt;/head&gt;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&lt;h3&gt;</a:t>
            </a:r>
            <a:r>
              <a:rPr lang="ko-KR" altLang="en-US" sz="1200"/>
              <a:t>로그인 폼</a:t>
            </a:r>
            <a:r>
              <a:rPr lang="en-US" altLang="ko-KR" sz="1200"/>
              <a:t>&lt;/h3&gt;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&lt;hr&gt;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 b="1"/>
              <a:t>&lt;form name="fo" method="get"&gt;</a:t>
            </a:r>
            <a:endParaRPr lang="en-US" altLang="ko-KR" sz="1200" b="1"/>
          </a:p>
          <a:p>
            <a:pPr defTabSz="179999">
              <a:defRPr/>
            </a:pPr>
            <a:r>
              <a:rPr lang="ko-KR" altLang="en-US" sz="1200"/>
              <a:t>사용자 </a:t>
            </a:r>
            <a:r>
              <a:rPr lang="en-US" altLang="ko-KR" sz="1200"/>
              <a:t>ID : </a:t>
            </a:r>
            <a:r>
              <a:rPr lang="en-US" altLang="ko-KR" sz="1200" b="1"/>
              <a:t>&lt;input type="text" size="15" value=""&gt;</a:t>
            </a:r>
            <a:r>
              <a:rPr lang="en-US" altLang="ko-KR" sz="1200"/>
              <a:t>&lt;br&gt;</a:t>
            </a:r>
            <a:endParaRPr lang="en-US" altLang="ko-KR" sz="1200"/>
          </a:p>
          <a:p>
            <a:pPr defTabSz="179999">
              <a:defRPr/>
            </a:pPr>
            <a:r>
              <a:rPr lang="ko-KR" altLang="en-US" sz="1200"/>
              <a:t>비밀 번호 </a:t>
            </a:r>
            <a:r>
              <a:rPr lang="en-US" altLang="ko-KR" sz="1200"/>
              <a:t>: </a:t>
            </a:r>
            <a:r>
              <a:rPr lang="en-US" altLang="ko-KR" sz="1200" b="1"/>
              <a:t>&lt;input type="password" size="15" value=""&gt;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 b="1"/>
              <a:t>				 &lt;input type="submit" value="</a:t>
            </a:r>
            <a:r>
              <a:rPr lang="ko-KR" altLang="en-US" sz="1200" b="1"/>
              <a:t>완료</a:t>
            </a:r>
            <a:r>
              <a:rPr lang="en-US" altLang="ko-KR" sz="1200" b="1"/>
              <a:t>"&gt;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 b="1"/>
              <a:t>&lt;/form&gt;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/>
              <a:t>&lt;/body&gt;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&lt;/html&gt;</a:t>
            </a:r>
            <a:endParaRPr lang="ko-KR" altLang="en-US" sz="1200"/>
          </a:p>
        </p:txBody>
      </p:sp>
      <p:sp>
        <p:nvSpPr>
          <p:cNvPr id="7" name="자유형 6"/>
          <p:cNvSpPr/>
          <p:nvPr/>
        </p:nvSpPr>
        <p:spPr>
          <a:xfrm>
            <a:off x="5312229" y="3949382"/>
            <a:ext cx="2157624" cy="567933"/>
          </a:xfrm>
          <a:custGeom>
            <a:avLst/>
            <a:gdLst>
              <a:gd name="connsiteX0" fmla="*/ 0 w 2157624"/>
              <a:gd name="connsiteY0" fmla="*/ 270640 h 567933"/>
              <a:gd name="connsiteX1" fmla="*/ 752240 w 2157624"/>
              <a:gd name="connsiteY1" fmla="*/ 9383 h 567933"/>
              <a:gd name="connsiteX2" fmla="*/ 2157624 w 2157624"/>
              <a:gd name="connsiteY2" fmla="*/ 567933 h 56793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7624" h="567933">
                <a:moveTo>
                  <a:pt x="0" y="270640"/>
                </a:moveTo>
                <a:cubicBezTo>
                  <a:pt x="196318" y="115237"/>
                  <a:pt x="392636" y="-40166"/>
                  <a:pt x="752240" y="9383"/>
                </a:cubicBezTo>
                <a:cubicBezTo>
                  <a:pt x="1111844" y="58932"/>
                  <a:pt x="1634734" y="313432"/>
                  <a:pt x="2157624" y="567933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6096000" y="4526324"/>
            <a:ext cx="1342322" cy="543662"/>
          </a:xfrm>
          <a:custGeom>
            <a:avLst/>
            <a:gdLst>
              <a:gd name="connsiteX0" fmla="*/ 0 w 1342322"/>
              <a:gd name="connsiteY0" fmla="*/ 0 h 543662"/>
              <a:gd name="connsiteX1" fmla="*/ 540532 w 1342322"/>
              <a:gd name="connsiteY1" fmla="*/ 522514 h 543662"/>
              <a:gd name="connsiteX2" fmla="*/ 1342322 w 1342322"/>
              <a:gd name="connsiteY2" fmla="*/ 391886 h 54366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322" h="543662">
                <a:moveTo>
                  <a:pt x="0" y="0"/>
                </a:moveTo>
                <a:cubicBezTo>
                  <a:pt x="158406" y="228600"/>
                  <a:pt x="316812" y="457200"/>
                  <a:pt x="540532" y="522514"/>
                </a:cubicBezTo>
                <a:cubicBezTo>
                  <a:pt x="764252" y="587828"/>
                  <a:pt x="1053287" y="489857"/>
                  <a:pt x="1342322" y="391886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자유형 9"/>
          <p:cNvSpPr/>
          <p:nvPr/>
        </p:nvSpPr>
        <p:spPr>
          <a:xfrm>
            <a:off x="4177112" y="4842426"/>
            <a:ext cx="4852884" cy="770798"/>
          </a:xfrm>
          <a:custGeom>
            <a:avLst/>
            <a:gdLst>
              <a:gd name="connsiteX0" fmla="*/ 0 w 4441371"/>
              <a:gd name="connsiteY0" fmla="*/ 0 h 866183"/>
              <a:gd name="connsiteX1" fmla="*/ 2549509 w 4441371"/>
              <a:gd name="connsiteY1" fmla="*/ 864851 h 866183"/>
              <a:gd name="connsiteX2" fmla="*/ 4441371 w 4441371"/>
              <a:gd name="connsiteY2" fmla="*/ 157655 h 86618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1371" h="866183">
                <a:moveTo>
                  <a:pt x="0" y="0"/>
                </a:moveTo>
                <a:cubicBezTo>
                  <a:pt x="904640" y="419287"/>
                  <a:pt x="1809281" y="838575"/>
                  <a:pt x="2549509" y="864851"/>
                </a:cubicBezTo>
                <a:cubicBezTo>
                  <a:pt x="3289738" y="891127"/>
                  <a:pt x="3865554" y="524391"/>
                  <a:pt x="4441371" y="157655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 fontScale="92500"/>
          </a:bodyPr>
          <a:lstStyle/>
          <a:p>
            <a:pPr lvl="0">
              <a:defRPr/>
            </a:pPr>
            <a:r>
              <a:rPr lang="ko-KR" altLang="en-US"/>
              <a:t>폼 태그</a:t>
            </a:r>
            <a:r>
              <a:rPr lang="en-US" altLang="ko-KR"/>
              <a:t> &lt;form&gt; </a:t>
            </a:r>
            <a:r>
              <a:rPr lang="ko-KR" altLang="en-US"/>
              <a:t>태그로 둘러싸는 모양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name </a:t>
            </a:r>
            <a:r>
              <a:rPr lang="ko-KR" altLang="en-US"/>
              <a:t>속성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폼의 이름 지정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action </a:t>
            </a:r>
            <a:r>
              <a:rPr lang="ko-KR" altLang="en-US"/>
              <a:t>속성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폼 데이터를 처리할 웹 서버 응용프로그램의 이름</a:t>
            </a:r>
            <a:endParaRPr lang="ko-KR" altLang="en-US"/>
          </a:p>
          <a:p>
            <a:pPr lvl="2">
              <a:defRPr/>
            </a:pPr>
            <a:r>
              <a:rPr lang="en-US" altLang="ko-KR"/>
              <a:t>submit </a:t>
            </a:r>
            <a:r>
              <a:rPr lang="ko-KR" altLang="en-US"/>
              <a:t>버튼이 눌리면 브라우저는 </a:t>
            </a:r>
            <a:r>
              <a:rPr lang="en-US" altLang="ko-KR"/>
              <a:t>action</a:t>
            </a:r>
            <a:r>
              <a:rPr lang="ko-KR" altLang="en-US"/>
              <a:t>에 지정된 웹 서버 응용프로그램 실행 요청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웹 서버 응용프로그램은 </a:t>
            </a:r>
            <a:r>
              <a:rPr lang="en-US" altLang="ko-KR"/>
              <a:t>Java, JSP, PHP, C/C++ </a:t>
            </a:r>
            <a:r>
              <a:rPr lang="ko-KR" altLang="en-US"/>
              <a:t>등 다양한 언어로 작성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method </a:t>
            </a:r>
            <a:r>
              <a:rPr lang="ko-KR" altLang="en-US"/>
              <a:t>속성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폼 데이터를 웹 서버로 전송하는 형식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대표적인 전송 방식 </a:t>
            </a:r>
            <a:r>
              <a:rPr lang="en-US" altLang="ko-KR"/>
              <a:t>: GET, POST</a:t>
            </a: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폼 작성</a:t>
            </a:r>
            <a:endParaRPr lang="ko-KR" altLang="en-US"/>
          </a:p>
        </p:txBody>
      </p:sp>
      <p:sp>
        <p:nvSpPr>
          <p:cNvPr id="5" name="직사각형 3"/>
          <p:cNvSpPr/>
          <p:nvPr/>
        </p:nvSpPr>
        <p:spPr>
          <a:xfrm>
            <a:off x="6922093" y="1604083"/>
            <a:ext cx="3816424" cy="9866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latinLnBrk="0">
              <a:lnSpc>
                <a:spcPct val="140000"/>
              </a:lnSpc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&lt;form name="fo" method="get"&gt;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latinLnBrk="0">
              <a:lnSpc>
                <a:spcPct val="140000"/>
              </a:lnSpc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	...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latinLnBrk="0">
              <a:lnSpc>
                <a:spcPct val="140000"/>
              </a:lnSpc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&lt;/form&gt;</a:t>
            </a:r>
            <a:endParaRPr lang="en-US" altLang="ko-KR" sz="1400" kern="0" spc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&lt;form&gt; </a:t>
            </a:r>
            <a:r>
              <a:rPr lang="ko-KR" altLang="en-US"/>
              <a:t>태그</a:t>
            </a:r>
            <a:endParaRPr lang="ko-KR" altLang="en-US"/>
          </a:p>
        </p:txBody>
      </p:sp>
      <p:pic>
        <p:nvPicPr>
          <p:cNvPr id="5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59470" y="1774076"/>
            <a:ext cx="9673061" cy="37356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네이버 검색 사례로 폼 전송 과정 이해</a:t>
            </a:r>
            <a:endParaRPr lang="ko-KR" altLang="en-US"/>
          </a:p>
        </p:txBody>
      </p:sp>
      <p:sp>
        <p:nvSpPr>
          <p:cNvPr id="6" name="직사각형 4"/>
          <p:cNvSpPr/>
          <p:nvPr/>
        </p:nvSpPr>
        <p:spPr>
          <a:xfrm>
            <a:off x="2500077" y="1227744"/>
            <a:ext cx="7191845" cy="38779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defRPr/>
            </a:pP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❶ 네이버 사이트에 접속한다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200" kern="0" spc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7" name="직사각형 5"/>
          <p:cNvSpPr/>
          <p:nvPr/>
        </p:nvSpPr>
        <p:spPr>
          <a:xfrm>
            <a:off x="2799393" y="1702417"/>
            <a:ext cx="6406753" cy="14008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defRPr/>
            </a:pP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검색어 창을 포함하는 폼 코드는 다음과 같다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en-US" altLang="ko-KR" sz="12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latinLnBrk="0">
              <a:lnSpc>
                <a:spcPct val="140000"/>
              </a:lnSpc>
              <a:defRPr/>
            </a:pP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&lt;form name="sform"  action="https://search.naver.com/search.naver" method="get"&gt;</a:t>
            </a:r>
            <a:endParaRPr lang="en-US" altLang="ko-KR" sz="12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latinLnBrk="0">
              <a:lnSpc>
                <a:spcPct val="140000"/>
              </a:lnSpc>
              <a:defRPr/>
            </a:pP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	&lt;input name="query" type="text"&gt;</a:t>
            </a:r>
            <a:endParaRPr lang="en-US" altLang="ko-KR" sz="12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latinLnBrk="0">
              <a:lnSpc>
                <a:spcPct val="140000"/>
              </a:lnSpc>
              <a:defRPr/>
            </a:pP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	&lt;button type="submit</a:t>
            </a: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&gt;"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검색</a:t>
            </a: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&lt;/button&gt;</a:t>
            </a:r>
            <a:endParaRPr lang="en-US" altLang="ko-KR" sz="12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latinLnBrk="0">
              <a:lnSpc>
                <a:spcPct val="140000"/>
              </a:lnSpc>
              <a:defRPr/>
            </a:pP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&lt;/form&gt;</a:t>
            </a:r>
            <a:endParaRPr lang="en-US" altLang="ko-KR" sz="1200" kern="0" spc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" name="직사각형 6"/>
          <p:cNvSpPr/>
          <p:nvPr/>
        </p:nvSpPr>
        <p:spPr>
          <a:xfrm>
            <a:off x="2500077" y="3217650"/>
            <a:ext cx="7191845" cy="96192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defRPr/>
            </a:pP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입력 창에 “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Elvis"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 입력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,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 “검색” 버튼을 누르면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브라우저는 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&lt;form&gt; 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태그의 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action=“https://search.naver.com/search.naver”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을 참고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. search.naver.com 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서버에 접속하여 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search.naver 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응용프로그램의 실행을 요구해야 한다는 것 확인</a:t>
            </a:r>
            <a:endParaRPr lang="ko-KR" altLang="en-US" sz="1200" kern="0" spc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9" name="직사각형 7"/>
          <p:cNvSpPr/>
          <p:nvPr/>
        </p:nvSpPr>
        <p:spPr>
          <a:xfrm>
            <a:off x="2500078" y="4399278"/>
            <a:ext cx="7213064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defRPr/>
            </a:pPr>
            <a:r>
              <a:rPr lang="ko-KR" altLang="en-US" sz="1200" kern="0">
                <a:solidFill>
                  <a:srgbClr val="000000"/>
                </a:solidFill>
                <a:latin typeface="+mj-ea"/>
              </a:rPr>
              <a:t>❷ 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입력 창에 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‘Elvis’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를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입력하고 검색 버튼을 누르면 웹 서버 응용프로그램에 보낼 폼 데이터를 만든다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en-US" altLang="ko-KR" sz="12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latinLnBrk="0">
              <a:lnSpc>
                <a:spcPct val="140000"/>
              </a:lnSpc>
              <a:defRPr/>
            </a:pPr>
            <a:r>
              <a:rPr lang="en-US" altLang="ko-KR" sz="1200" b="1"/>
              <a:t>https://search.naver.com/search.naver?... query=Elvis ...</a:t>
            </a:r>
            <a:endParaRPr lang="en-US" altLang="ko-KR" sz="1200" b="1"/>
          </a:p>
        </p:txBody>
      </p:sp>
      <p:sp>
        <p:nvSpPr>
          <p:cNvPr id="10" name="직사각형 8"/>
          <p:cNvSpPr/>
          <p:nvPr/>
        </p:nvSpPr>
        <p:spPr>
          <a:xfrm>
            <a:off x="2489774" y="5226441"/>
            <a:ext cx="7213064" cy="38779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defRPr/>
            </a:pPr>
            <a:r>
              <a:rPr lang="ko-KR" altLang="en-US" sz="1200" kern="0">
                <a:solidFill>
                  <a:srgbClr val="000000"/>
                </a:solidFill>
                <a:latin typeface="+mj-ea"/>
              </a:rPr>
              <a:t>❸ 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브라우저는 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search.naver.com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에 접속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. search.naver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 실행 요청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query=Elvis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를 전달한다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endParaRPr lang="ko-KR" altLang="en-US" sz="1200" kern="0" spc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1" name="직사각형 9"/>
          <p:cNvSpPr/>
          <p:nvPr/>
        </p:nvSpPr>
        <p:spPr>
          <a:xfrm>
            <a:off x="2489774" y="5692271"/>
            <a:ext cx="7213064" cy="38779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defRPr/>
            </a:pPr>
            <a:r>
              <a:rPr lang="ko-KR" altLang="en-US" sz="1200" kern="0">
                <a:solidFill>
                  <a:srgbClr val="000000"/>
                </a:solidFill>
                <a:latin typeface="+mj-ea"/>
              </a:rPr>
              <a:t>❹ 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웹 서버에서 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search.naver 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응용프로그램이 실행되고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검색 결과를 브라우저에게 보낸다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endParaRPr lang="ko-KR" altLang="en-US" sz="1200" kern="0" spc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2" name="직사각형 10"/>
          <p:cNvSpPr/>
          <p:nvPr/>
        </p:nvSpPr>
        <p:spPr>
          <a:xfrm>
            <a:off x="2500079" y="6158102"/>
            <a:ext cx="7213063" cy="38779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defRPr/>
            </a:pPr>
            <a:r>
              <a:rPr lang="ko-KR" altLang="en-US" sz="1200" kern="0">
                <a:solidFill>
                  <a:srgbClr val="000000"/>
                </a:solidFill>
                <a:latin typeface="+mj-ea"/>
              </a:rPr>
              <a:t>❺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 브라우저는 검색 결과를 화면에 출력한다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200" kern="0" spc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네이버 검색 사례로 폼 전송 과정 이해</a:t>
            </a:r>
            <a:endParaRPr lang="ko-KR" altLang="en-US"/>
          </a:p>
        </p:txBody>
      </p:sp>
      <p:pic>
        <p:nvPicPr>
          <p:cNvPr id="5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6288" y="2100592"/>
            <a:ext cx="5429711" cy="37431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99398" y="2080512"/>
            <a:ext cx="4577122" cy="3706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폼 요소의 종류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31604" y="1308104"/>
            <a:ext cx="7128792" cy="5105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&lt;input type="text"&gt;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한 줄 짜리 입력 창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&lt;input type="password"&gt;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암호 입력 창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사용자 입력 문자 대신 </a:t>
            </a:r>
            <a:r>
              <a:rPr lang="en-US" altLang="ko-KR"/>
              <a:t>'*' </a:t>
            </a:r>
            <a:r>
              <a:rPr lang="ko-KR" altLang="en-US"/>
              <a:t>등 </a:t>
            </a:r>
            <a:endParaRPr lang="ko-KR" altLang="en-US"/>
          </a:p>
          <a:p>
            <a:pPr marL="685800" lvl="2" indent="0">
              <a:buNone/>
              <a:defRPr/>
            </a:pPr>
            <a:r>
              <a:rPr lang="ko-KR" altLang="en-US"/>
              <a:t>   다른 글자로 출력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&lt;textarea&gt;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여러 줄 입력 창</a:t>
            </a:r>
            <a:endParaRPr lang="ko-KR" altLang="en-US"/>
          </a:p>
          <a:p>
            <a:pPr lvl="2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텍스트 입력</a:t>
            </a:r>
            <a:endParaRPr lang="ko-KR" altLang="en-US"/>
          </a:p>
        </p:txBody>
      </p:sp>
      <p:grpSp>
        <p:nvGrpSpPr>
          <p:cNvPr id="5" name="그룹 10"/>
          <p:cNvGrpSpPr/>
          <p:nvPr/>
        </p:nvGrpSpPr>
        <p:grpSpPr>
          <a:xfrm rot="0">
            <a:off x="7212992" y="1479579"/>
            <a:ext cx="3954894" cy="2186406"/>
            <a:chOff x="2361965" y="1782682"/>
            <a:chExt cx="3954894" cy="2186406"/>
          </a:xfrm>
        </p:grpSpPr>
        <p:pic>
          <p:nvPicPr>
            <p:cNvPr id="6" name="그림 8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361965" y="1844824"/>
              <a:ext cx="3756930" cy="2107224"/>
            </a:xfrm>
            <a:prstGeom prst="rect">
              <a:avLst/>
            </a:prstGeom>
          </p:spPr>
        </p:pic>
        <p:pic>
          <p:nvPicPr>
            <p:cNvPr id="7" name="그림 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118895" y="1782682"/>
              <a:ext cx="197964" cy="2186406"/>
            </a:xfrm>
            <a:prstGeom prst="rect">
              <a:avLst/>
            </a:prstGeom>
          </p:spPr>
        </p:pic>
      </p:grpSp>
      <p:grpSp>
        <p:nvGrpSpPr>
          <p:cNvPr id="8" name="그룹 14"/>
          <p:cNvGrpSpPr/>
          <p:nvPr/>
        </p:nvGrpSpPr>
        <p:grpSpPr>
          <a:xfrm rot="0">
            <a:off x="5887568" y="3899160"/>
            <a:ext cx="5288714" cy="2286137"/>
            <a:chOff x="2915816" y="4070616"/>
            <a:chExt cx="5288714" cy="2286137"/>
          </a:xfrm>
        </p:grpSpPr>
        <p:pic>
          <p:nvPicPr>
            <p:cNvPr id="9" name="그림 1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915816" y="4160045"/>
              <a:ext cx="5086235" cy="2173988"/>
            </a:xfrm>
            <a:prstGeom prst="rect">
              <a:avLst/>
            </a:prstGeom>
          </p:spPr>
        </p:pic>
        <p:pic>
          <p:nvPicPr>
            <p:cNvPr id="10" name="그림 12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997536" y="4070616"/>
              <a:ext cx="206994" cy="228613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예제 </a:t>
            </a:r>
            <a:r>
              <a:rPr lang="en-US" altLang="ko-KR"/>
              <a:t>3-6 </a:t>
            </a:r>
            <a:r>
              <a:rPr lang="ko-KR" altLang="en-US"/>
              <a:t>텍스트 입력</a:t>
            </a:r>
            <a:endParaRPr lang="ko-KR" altLang="en-US"/>
          </a:p>
        </p:txBody>
      </p:sp>
      <p:sp>
        <p:nvSpPr>
          <p:cNvPr id="5" name="직사각형 2"/>
          <p:cNvSpPr/>
          <p:nvPr/>
        </p:nvSpPr>
        <p:spPr>
          <a:xfrm>
            <a:off x="1524486" y="1743937"/>
            <a:ext cx="5822235" cy="39310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400"/>
              <a:t>&lt;!DOCTYPE html&gt;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&lt;html&gt;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&lt;head&gt;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400" kern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charset="utf-8"&gt;</a:t>
            </a:r>
            <a:endParaRPr lang="en-US" altLang="ko-KR" sz="1400" kern="0">
              <a:solidFill>
                <a:srgbClr val="000000"/>
              </a:solidFill>
              <a:latin typeface="+mj-ea"/>
            </a:endParaRPr>
          </a:p>
          <a:p>
            <a:pPr defTabSz="179999">
              <a:defRPr/>
            </a:pPr>
            <a:r>
              <a:rPr lang="en-US" altLang="ko-KR" sz="1400"/>
              <a:t>&lt;title&gt;</a:t>
            </a:r>
            <a:r>
              <a:rPr lang="ko-KR" altLang="en-US" sz="1400"/>
              <a:t>텍스트 입력 폼</a:t>
            </a:r>
            <a:r>
              <a:rPr lang="en-US" altLang="ko-KR" sz="1400"/>
              <a:t>&lt;/title&gt;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&lt;/head&gt;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&lt;body&gt;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&lt;h3&gt;</a:t>
            </a:r>
            <a:r>
              <a:rPr lang="ko-KR" altLang="en-US" sz="1400"/>
              <a:t>자기 소개서 작성</a:t>
            </a:r>
            <a:r>
              <a:rPr lang="en-US" altLang="ko-KR" sz="1400"/>
              <a:t>&lt;/h3&gt;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&lt;hr&gt;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 b="1"/>
              <a:t>&lt;form&gt;</a:t>
            </a:r>
            <a:endParaRPr lang="en-US" altLang="ko-KR" sz="1400" b="1"/>
          </a:p>
          <a:p>
            <a:pPr defTabSz="179999">
              <a:defRPr/>
            </a:pPr>
            <a:r>
              <a:rPr lang="en-US" altLang="ko-KR" sz="1400" b="1"/>
              <a:t>	</a:t>
            </a:r>
            <a:r>
              <a:rPr lang="ko-KR" altLang="en-US" sz="1400" b="1"/>
              <a:t>이름 </a:t>
            </a:r>
            <a:r>
              <a:rPr lang="en-US" altLang="ko-KR" sz="1400" b="1"/>
              <a:t>: &lt;input type="text" value=""&gt;&lt;br&gt;</a:t>
            </a:r>
            <a:endParaRPr lang="en-US" altLang="ko-KR" sz="1400" b="1"/>
          </a:p>
          <a:p>
            <a:pPr defTabSz="179999">
              <a:defRPr/>
            </a:pPr>
            <a:r>
              <a:rPr lang="en-US" altLang="ko-KR" sz="1400" b="1"/>
              <a:t>	</a:t>
            </a:r>
            <a:r>
              <a:rPr lang="ko-KR" altLang="en-US" sz="1400" b="1"/>
              <a:t>암호 </a:t>
            </a:r>
            <a:r>
              <a:rPr lang="en-US" altLang="ko-KR" sz="1400" b="1"/>
              <a:t>: &lt;input type="password" value="" maxlength="4"&gt;&lt;br&gt;</a:t>
            </a:r>
            <a:endParaRPr lang="en-US" altLang="ko-KR" sz="1400" b="1"/>
          </a:p>
          <a:p>
            <a:pPr defTabSz="179999">
              <a:defRPr/>
            </a:pPr>
            <a:r>
              <a:rPr lang="en-US" altLang="ko-KR" sz="1400" b="1"/>
              <a:t>	</a:t>
            </a:r>
            <a:r>
              <a:rPr lang="ko-KR" altLang="en-US" sz="1400" b="1"/>
              <a:t>자소서 </a:t>
            </a:r>
            <a:r>
              <a:rPr lang="en-US" altLang="ko-KR" sz="1400" b="1"/>
              <a:t>: &lt;textarea cols="20" rows="5"&gt;</a:t>
            </a:r>
            <a:endParaRPr lang="en-US" altLang="ko-KR" sz="1400" b="1"/>
          </a:p>
          <a:p>
            <a:pPr defTabSz="179999">
              <a:defRPr/>
            </a:pPr>
            <a:r>
              <a:rPr lang="en-US" altLang="ko-KR" sz="1400" b="1"/>
              <a:t>							</a:t>
            </a:r>
            <a:r>
              <a:rPr lang="ko-KR" altLang="en-US" sz="1400" b="1"/>
              <a:t>이곳에 자기소개서 작성</a:t>
            </a:r>
            <a:endParaRPr lang="ko-KR" altLang="en-US" sz="1400" b="1"/>
          </a:p>
          <a:p>
            <a:pPr defTabSz="179999">
              <a:defRPr/>
            </a:pPr>
            <a:r>
              <a:rPr lang="en-US" altLang="ko-KR" sz="1400" b="1"/>
              <a:t>				  &lt;/textarea&gt;</a:t>
            </a:r>
            <a:endParaRPr lang="en-US" altLang="ko-KR" sz="1400" b="1"/>
          </a:p>
          <a:p>
            <a:pPr defTabSz="179999">
              <a:defRPr/>
            </a:pPr>
            <a:r>
              <a:rPr lang="en-US" altLang="ko-KR" sz="1400" b="1"/>
              <a:t>&lt;/form&gt;</a:t>
            </a:r>
            <a:endParaRPr lang="en-US" altLang="ko-KR" sz="1400" b="1"/>
          </a:p>
          <a:p>
            <a:pPr defTabSz="179999">
              <a:defRPr/>
            </a:pPr>
            <a:r>
              <a:rPr lang="en-US" altLang="ko-KR" sz="1400"/>
              <a:t>&lt;/body&gt;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&lt;/html&gt;</a:t>
            </a:r>
            <a:endParaRPr lang="ko-KR" altLang="en-US" sz="1400"/>
          </a:p>
        </p:txBody>
      </p:sp>
      <p:pic>
        <p:nvPicPr>
          <p:cNvPr id="6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494695" y="1743937"/>
            <a:ext cx="2716057" cy="2792259"/>
          </a:xfrm>
          <a:prstGeom prst="rect">
            <a:avLst/>
          </a:prstGeom>
          <a:ln w="6350">
            <a:solidFill>
              <a:srgbClr val="4fb4ff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문서의 전형적인 구조 사례</a:t>
            </a:r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99656" y="1272952"/>
            <a:ext cx="4237616" cy="5257068"/>
          </a:xfrm>
          <a:prstGeom prst="rect">
            <a:avLst/>
          </a:prstGeom>
          <a:noFill/>
          <a:ln w="9525">
            <a:solidFill>
              <a:schemeClr val="accent2">
                <a:lumMod val="60000"/>
                <a:lumOff val="40000"/>
              </a:schemeClr>
            </a:solidFill>
            <a:miter/>
          </a:ln>
        </p:spPr>
      </p:pic>
      <p:cxnSp>
        <p:nvCxnSpPr>
          <p:cNvPr id="6" name="직선 연결선 13"/>
          <p:cNvCxnSpPr/>
          <p:nvPr/>
        </p:nvCxnSpPr>
        <p:spPr>
          <a:xfrm>
            <a:off x="6384032" y="1717963"/>
            <a:ext cx="1008112" cy="12519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15"/>
          <p:cNvCxnSpPr/>
          <p:nvPr/>
        </p:nvCxnSpPr>
        <p:spPr>
          <a:xfrm flipH="1" flipV="1">
            <a:off x="6096000" y="1501939"/>
            <a:ext cx="288032" cy="216024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9"/>
          <p:cNvSpPr txBox="1"/>
          <p:nvPr/>
        </p:nvSpPr>
        <p:spPr>
          <a:xfrm>
            <a:off x="7381288" y="1607372"/>
            <a:ext cx="614271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 b="1"/>
              <a:t>장 제목</a:t>
            </a:r>
            <a:endParaRPr lang="ko-KR" altLang="en-US" sz="1000" b="1"/>
          </a:p>
        </p:txBody>
      </p:sp>
      <p:cxnSp>
        <p:nvCxnSpPr>
          <p:cNvPr id="9" name="직선 화살표 연결선 21"/>
          <p:cNvCxnSpPr/>
          <p:nvPr/>
        </p:nvCxnSpPr>
        <p:spPr>
          <a:xfrm flipH="1">
            <a:off x="7150720" y="1468070"/>
            <a:ext cx="241424" cy="1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4"/>
          <p:cNvSpPr txBox="1"/>
          <p:nvPr/>
        </p:nvSpPr>
        <p:spPr>
          <a:xfrm>
            <a:off x="7381288" y="1344960"/>
            <a:ext cx="858219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 b="1"/>
              <a:t>페이지 번호</a:t>
            </a:r>
            <a:endParaRPr lang="ko-KR" altLang="en-US" sz="1000" b="1"/>
          </a:p>
        </p:txBody>
      </p:sp>
      <p:cxnSp>
        <p:nvCxnSpPr>
          <p:cNvPr id="11" name="직선 화살표 연결선 25"/>
          <p:cNvCxnSpPr/>
          <p:nvPr/>
        </p:nvCxnSpPr>
        <p:spPr>
          <a:xfrm flipH="1">
            <a:off x="4511824" y="3076823"/>
            <a:ext cx="2880320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27"/>
          <p:cNvSpPr txBox="1"/>
          <p:nvPr/>
        </p:nvSpPr>
        <p:spPr>
          <a:xfrm>
            <a:off x="7381288" y="2932283"/>
            <a:ext cx="572469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 b="1"/>
              <a:t>소제목</a:t>
            </a:r>
            <a:endParaRPr lang="ko-KR" altLang="en-US" sz="1000" b="1"/>
          </a:p>
        </p:txBody>
      </p:sp>
      <p:cxnSp>
        <p:nvCxnSpPr>
          <p:cNvPr id="13" name="직선 화살표 연결선 28"/>
          <p:cNvCxnSpPr/>
          <p:nvPr/>
        </p:nvCxnSpPr>
        <p:spPr>
          <a:xfrm flipH="1">
            <a:off x="6240017" y="3394528"/>
            <a:ext cx="1152127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30"/>
          <p:cNvSpPr txBox="1"/>
          <p:nvPr/>
        </p:nvSpPr>
        <p:spPr>
          <a:xfrm>
            <a:off x="7381288" y="3258979"/>
            <a:ext cx="858219" cy="2347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 b="1"/>
              <a:t>본문 텍스트</a:t>
            </a:r>
            <a:endParaRPr lang="ko-KR" altLang="en-US" sz="1000" b="1"/>
          </a:p>
        </p:txBody>
      </p:sp>
      <p:sp>
        <p:nvSpPr>
          <p:cNvPr id="15" name="TextBox 33"/>
          <p:cNvSpPr txBox="1"/>
          <p:nvPr/>
        </p:nvSpPr>
        <p:spPr>
          <a:xfrm>
            <a:off x="7381288" y="5442877"/>
            <a:ext cx="730202" cy="2416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 b="1"/>
              <a:t>설명 섹션</a:t>
            </a:r>
            <a:endParaRPr lang="ko-KR" altLang="en-US" sz="1000" b="1"/>
          </a:p>
        </p:txBody>
      </p:sp>
      <p:cxnSp>
        <p:nvCxnSpPr>
          <p:cNvPr id="16" name="직선 연결선 12"/>
          <p:cNvCxnSpPr/>
          <p:nvPr/>
        </p:nvCxnSpPr>
        <p:spPr>
          <a:xfrm flipH="1">
            <a:off x="6744073" y="5572526"/>
            <a:ext cx="648071" cy="1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6744072" y="5161384"/>
            <a:ext cx="0" cy="411142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92144" y="5977129"/>
            <a:ext cx="447313" cy="2407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 b="1"/>
              <a:t>그림</a:t>
            </a:r>
            <a:endParaRPr lang="ko-KR" altLang="en-US" sz="1000" b="1"/>
          </a:p>
        </p:txBody>
      </p:sp>
      <p:cxnSp>
        <p:nvCxnSpPr>
          <p:cNvPr id="19" name="직선 연결선 18"/>
          <p:cNvCxnSpPr/>
          <p:nvPr/>
        </p:nvCxnSpPr>
        <p:spPr>
          <a:xfrm flipH="1">
            <a:off x="6754929" y="6106778"/>
            <a:ext cx="648071" cy="1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20"/>
          <p:cNvCxnSpPr/>
          <p:nvPr/>
        </p:nvCxnSpPr>
        <p:spPr>
          <a:xfrm flipH="1">
            <a:off x="6168008" y="6106778"/>
            <a:ext cx="586920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2"/>
          <p:cNvSpPr txBox="1"/>
          <p:nvPr/>
        </p:nvSpPr>
        <p:spPr>
          <a:xfrm>
            <a:off x="7485630" y="3898530"/>
            <a:ext cx="449077" cy="2429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 b="1"/>
              <a:t>문단</a:t>
            </a:r>
            <a:endParaRPr lang="ko-KR" altLang="en-US" sz="1000" b="1"/>
          </a:p>
        </p:txBody>
      </p:sp>
      <p:cxnSp>
        <p:nvCxnSpPr>
          <p:cNvPr id="22" name="직선 연결선 23"/>
          <p:cNvCxnSpPr>
            <a:stCxn id="21" idx="1"/>
            <a:endCxn id="23" idx="2"/>
          </p:cNvCxnSpPr>
          <p:nvPr/>
        </p:nvCxnSpPr>
        <p:spPr>
          <a:xfrm flipH="1">
            <a:off x="7196439" y="4021641"/>
            <a:ext cx="289191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오른쪽 대괄호 8"/>
          <p:cNvSpPr/>
          <p:nvPr/>
        </p:nvSpPr>
        <p:spPr>
          <a:xfrm>
            <a:off x="7150720" y="3818002"/>
            <a:ext cx="45719" cy="407278"/>
          </a:xfrm>
          <a:prstGeom prst="rightBracket">
            <a:avLst>
              <a:gd name="adj" fmla="val 8333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&lt;datalist&gt;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목록 리스트를 작성하는 태그</a:t>
            </a:r>
            <a:endParaRPr lang="ko-KR" altLang="en-US"/>
          </a:p>
          <a:p>
            <a:pPr lvl="2">
              <a:defRPr/>
            </a:pPr>
            <a:r>
              <a:rPr lang="en-US" altLang="ko-KR"/>
              <a:t>&lt;option&gt; </a:t>
            </a:r>
            <a:r>
              <a:rPr lang="ko-KR" altLang="en-US"/>
              <a:t>태그로 항목 하나 표현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&lt;input type=“text”&gt;</a:t>
            </a:r>
            <a:r>
              <a:rPr lang="ko-KR" altLang="en-US"/>
              <a:t>에 입력 가능한 데이터 목록 제고</a:t>
            </a:r>
            <a:endParaRPr lang="ko-KR" altLang="en-US"/>
          </a:p>
          <a:p>
            <a:pPr lvl="1"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데이터 목록을 가진 텍스트 입력 창</a:t>
            </a:r>
            <a:r>
              <a:rPr lang="en-US" altLang="ko-KR"/>
              <a:t>, &lt;datalist&gt;</a:t>
            </a:r>
            <a:endParaRPr lang="en-US" altLang="ko-KR"/>
          </a:p>
        </p:txBody>
      </p:sp>
      <p:sp>
        <p:nvSpPr>
          <p:cNvPr id="5" name="직사각형 3"/>
          <p:cNvSpPr/>
          <p:nvPr/>
        </p:nvSpPr>
        <p:spPr>
          <a:xfrm>
            <a:off x="1337267" y="3789924"/>
            <a:ext cx="3918610" cy="137082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ko-KR" altLang="en-US" sz="1400"/>
              <a:t>나라 </a:t>
            </a:r>
            <a:r>
              <a:rPr lang="en-US" altLang="ko-KR" sz="1400"/>
              <a:t>: &lt;input type="text" </a:t>
            </a:r>
            <a:r>
              <a:rPr lang="en-US" altLang="ko-KR" sz="1400" b="1"/>
              <a:t>list="countries"</a:t>
            </a:r>
            <a:r>
              <a:rPr lang="en-US" altLang="ko-KR" sz="1400"/>
              <a:t>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		</a:t>
            </a:r>
            <a:r>
              <a:rPr lang="en-US" altLang="ko-KR" sz="1400" b="1"/>
              <a:t>&lt;datalist id="countries"&gt;</a:t>
            </a:r>
            <a:endParaRPr lang="en-US" altLang="ko-KR" sz="1400" b="1"/>
          </a:p>
          <a:p>
            <a:pPr defTabSz="179999">
              <a:defRPr/>
            </a:pPr>
            <a:r>
              <a:rPr lang="en-US" altLang="ko-KR" sz="1400"/>
              <a:t>				&lt;option value="</a:t>
            </a:r>
            <a:r>
              <a:rPr lang="ko-KR" altLang="en-US" sz="1400"/>
              <a:t>가나</a:t>
            </a:r>
            <a:r>
              <a:rPr lang="en-US" altLang="ko-KR" sz="1400"/>
              <a:t>"&gt;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			&lt;option value="</a:t>
            </a:r>
            <a:r>
              <a:rPr lang="ko-KR" altLang="en-US" sz="1400"/>
              <a:t>스위스</a:t>
            </a:r>
            <a:r>
              <a:rPr lang="en-US" altLang="ko-KR" sz="1400"/>
              <a:t>"&gt;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			&lt;option value="</a:t>
            </a:r>
            <a:r>
              <a:rPr lang="ko-KR" altLang="en-US" sz="1400"/>
              <a:t>브라질</a:t>
            </a:r>
            <a:r>
              <a:rPr lang="en-US" altLang="ko-KR" sz="1400"/>
              <a:t>"&gt;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		</a:t>
            </a:r>
            <a:r>
              <a:rPr lang="en-US" altLang="ko-KR" sz="1400" b="1"/>
              <a:t>&lt;/datalist&gt;</a:t>
            </a:r>
            <a:endParaRPr lang="ko-KR" altLang="en-US" sz="1400" b="1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550114" y="3825549"/>
            <a:ext cx="2016224" cy="938161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/>
          </a:ln>
        </p:spPr>
      </p:pic>
      <p:sp>
        <p:nvSpPr>
          <p:cNvPr id="7" name="자유형 4"/>
          <p:cNvSpPr/>
          <p:nvPr/>
        </p:nvSpPr>
        <p:spPr>
          <a:xfrm>
            <a:off x="4187319" y="4033768"/>
            <a:ext cx="389466" cy="127000"/>
          </a:xfrm>
          <a:custGeom>
            <a:avLst/>
            <a:gdLst>
              <a:gd name="connsiteX0" fmla="*/ 0 w 389466"/>
              <a:gd name="connsiteY0" fmla="*/ 127000 h 127000"/>
              <a:gd name="connsiteX1" fmla="*/ 279400 w 389466"/>
              <a:gd name="connsiteY1" fmla="*/ 84666 h 127000"/>
              <a:gd name="connsiteX2" fmla="*/ 389466 w 389466"/>
              <a:gd name="connsiteY2" fmla="*/ 0 h 127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9466" h="127000">
                <a:moveTo>
                  <a:pt x="0" y="127000"/>
                </a:moveTo>
                <a:cubicBezTo>
                  <a:pt x="107244" y="116416"/>
                  <a:pt x="214489" y="105833"/>
                  <a:pt x="279400" y="84666"/>
                </a:cubicBezTo>
                <a:cubicBezTo>
                  <a:pt x="344311" y="63499"/>
                  <a:pt x="366888" y="31749"/>
                  <a:pt x="389466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오른쪽 중괄호 7"/>
          <p:cNvSpPr/>
          <p:nvPr/>
        </p:nvSpPr>
        <p:spPr>
          <a:xfrm>
            <a:off x="4253970" y="4281347"/>
            <a:ext cx="144849" cy="588786"/>
          </a:xfrm>
          <a:prstGeom prst="rightBrace">
            <a:avLst>
              <a:gd name="adj1" fmla="val 33403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오른쪽 중괄호 9"/>
          <p:cNvSpPr/>
          <p:nvPr/>
        </p:nvSpPr>
        <p:spPr>
          <a:xfrm flipH="1">
            <a:off x="5842835" y="4143118"/>
            <a:ext cx="144016" cy="491987"/>
          </a:xfrm>
          <a:prstGeom prst="rightBrace">
            <a:avLst>
              <a:gd name="adj1" fmla="val 33403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0" name="직선 화살표 연결선 10"/>
          <p:cNvCxnSpPr>
            <a:stCxn id="8" idx="1"/>
            <a:endCxn id="9" idx="1"/>
          </p:cNvCxnSpPr>
          <p:nvPr/>
        </p:nvCxnSpPr>
        <p:spPr>
          <a:xfrm flipV="1">
            <a:off x="4398819" y="4389112"/>
            <a:ext cx="1444016" cy="186628"/>
          </a:xfrm>
          <a:prstGeom prst="straightConnector1">
            <a:avLst/>
          </a:prstGeom>
          <a:ln>
            <a:solidFill>
              <a:srgbClr val="c00000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1"/>
          <p:cNvSpPr/>
          <p:nvPr/>
        </p:nvSpPr>
        <p:spPr>
          <a:xfrm>
            <a:off x="7223232" y="3825549"/>
            <a:ext cx="288032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6096000" y="4774375"/>
            <a:ext cx="1115765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드롭다운 리스트</a:t>
            </a:r>
            <a:endParaRPr lang="ko-KR" alt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예제 </a:t>
            </a:r>
            <a:r>
              <a:rPr lang="en-US" altLang="ko-KR"/>
              <a:t>3–7 </a:t>
            </a:r>
            <a:r>
              <a:rPr lang="ko-KR" altLang="en-US"/>
              <a:t>데이터 목록을 가진 텍스트 입력</a:t>
            </a:r>
            <a:endParaRPr lang="ko-KR" altLang="en-US"/>
          </a:p>
        </p:txBody>
      </p:sp>
      <p:pic>
        <p:nvPicPr>
          <p:cNvPr id="5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18287" y="1631519"/>
            <a:ext cx="2109997" cy="2379187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pic>
        <p:nvPicPr>
          <p:cNvPr id="6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18287" y="4079791"/>
            <a:ext cx="2109997" cy="2379187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7" name="직사각형 3"/>
          <p:cNvSpPr/>
          <p:nvPr/>
        </p:nvSpPr>
        <p:spPr>
          <a:xfrm>
            <a:off x="1826243" y="1631519"/>
            <a:ext cx="5105573" cy="4663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200"/>
              <a:t>&lt;!DOCTYPE 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charset="utf-8"&gt; </a:t>
            </a:r>
            <a:endParaRPr lang="en-US" altLang="ko-KR" sz="1200" kern="0">
              <a:solidFill>
                <a:srgbClr val="000000"/>
              </a:solidFill>
              <a:latin typeface="+mj-ea"/>
            </a:endParaRPr>
          </a:p>
          <a:p>
            <a:pPr defTabSz="179999">
              <a:defRPr/>
            </a:pPr>
            <a:r>
              <a:rPr lang="en-US" altLang="ko-KR" sz="1200"/>
              <a:t>&lt;title&gt;</a:t>
            </a:r>
            <a:r>
              <a:rPr lang="ko-KR" altLang="en-US" sz="1200"/>
              <a:t>데이터 목록을 가진 텍스트 입력</a:t>
            </a:r>
            <a:r>
              <a:rPr lang="en-US" altLang="ko-KR" sz="1200"/>
              <a:t>&lt;/title&gt;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&lt;h3&gt;</a:t>
            </a:r>
            <a:r>
              <a:rPr lang="ko-KR" altLang="en-US" sz="1200"/>
              <a:t>가보고 싶은 곳</a:t>
            </a:r>
            <a:r>
              <a:rPr lang="en-US" altLang="ko-KR" sz="1200"/>
              <a:t>&lt;/h3&gt;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&lt;hr&gt;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&lt;form&gt;</a:t>
            </a:r>
            <a:endParaRPr lang="en-US" altLang="ko-KR" sz="1200"/>
          </a:p>
          <a:p>
            <a:pPr defTabSz="179999">
              <a:defRPr/>
            </a:pPr>
            <a:r>
              <a:rPr lang="ko-KR" altLang="en-US" sz="1200"/>
              <a:t>나라 </a:t>
            </a:r>
            <a:r>
              <a:rPr lang="en-US" altLang="ko-KR" sz="1200"/>
              <a:t>: &lt;input type="text" </a:t>
            </a:r>
            <a:r>
              <a:rPr lang="en-US" altLang="ko-KR" sz="1200" b="1"/>
              <a:t>list="countries"</a:t>
            </a:r>
            <a:r>
              <a:rPr lang="en-US" altLang="ko-KR" sz="1200"/>
              <a:t>&gt;&lt;br&gt;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		</a:t>
            </a:r>
            <a:r>
              <a:rPr lang="en-US" altLang="ko-KR" sz="1200" b="1"/>
              <a:t>&lt;datalist id="countries"&gt;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/>
              <a:t>				&lt;option value="</a:t>
            </a:r>
            <a:r>
              <a:rPr lang="ko-KR" altLang="en-US" sz="1200"/>
              <a:t>가나</a:t>
            </a:r>
            <a:r>
              <a:rPr lang="en-US" altLang="ko-KR" sz="1200"/>
              <a:t>"&gt;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			&lt;option value="</a:t>
            </a:r>
            <a:r>
              <a:rPr lang="ko-KR" altLang="en-US" sz="1200"/>
              <a:t>스위스</a:t>
            </a:r>
            <a:r>
              <a:rPr lang="en-US" altLang="ko-KR" sz="1200"/>
              <a:t>"&gt;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			&lt;option value="</a:t>
            </a:r>
            <a:r>
              <a:rPr lang="ko-KR" altLang="en-US" sz="1200"/>
              <a:t>브라질</a:t>
            </a:r>
            <a:r>
              <a:rPr lang="en-US" altLang="ko-KR" sz="1200"/>
              <a:t>"&gt;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		&lt;/datalist&gt;</a:t>
            </a:r>
            <a:endParaRPr lang="en-US" altLang="ko-KR" sz="1200"/>
          </a:p>
          <a:p>
            <a:pPr defTabSz="179999">
              <a:defRPr/>
            </a:pPr>
            <a:r>
              <a:rPr lang="ko-KR" altLang="en-US" sz="1200"/>
              <a:t>보고싶은것 </a:t>
            </a:r>
            <a:r>
              <a:rPr lang="en-US" altLang="ko-KR" sz="1200"/>
              <a:t>: &lt;input type="text" </a:t>
            </a:r>
            <a:r>
              <a:rPr lang="en-US" altLang="ko-KR" sz="1200" b="1"/>
              <a:t>list="what"</a:t>
            </a:r>
            <a:r>
              <a:rPr lang="en-US" altLang="ko-KR" sz="1200"/>
              <a:t>&gt;&lt;br&gt;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		</a:t>
            </a:r>
            <a:r>
              <a:rPr lang="en-US" altLang="ko-KR" sz="1200" b="1"/>
              <a:t>&lt;datalist id="what"&gt;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/>
              <a:t>				&lt;option value="</a:t>
            </a:r>
            <a:r>
              <a:rPr lang="ko-KR" altLang="en-US" sz="1200"/>
              <a:t>산</a:t>
            </a:r>
            <a:r>
              <a:rPr lang="en-US" altLang="ko-KR" sz="1200"/>
              <a:t>"&gt;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			&lt;option value="</a:t>
            </a:r>
            <a:r>
              <a:rPr lang="ko-KR" altLang="en-US" sz="1200"/>
              <a:t>바다</a:t>
            </a:r>
            <a:r>
              <a:rPr lang="en-US" altLang="ko-KR" sz="1200"/>
              <a:t>"&gt;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			&lt;option value="</a:t>
            </a:r>
            <a:r>
              <a:rPr lang="ko-KR" altLang="en-US" sz="1200"/>
              <a:t>도시</a:t>
            </a:r>
            <a:r>
              <a:rPr lang="en-US" altLang="ko-KR" sz="1200"/>
              <a:t>"&gt;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		&lt;/datalist&gt;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&lt;/form&gt;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&lt;/html&gt;</a:t>
            </a:r>
            <a:endParaRPr lang="ko-KR" altLang="en-US" sz="1200"/>
          </a:p>
        </p:txBody>
      </p:sp>
      <p:sp>
        <p:nvSpPr>
          <p:cNvPr id="8" name="직사각형 11"/>
          <p:cNvSpPr/>
          <p:nvPr/>
        </p:nvSpPr>
        <p:spPr>
          <a:xfrm>
            <a:off x="2411225" y="4774051"/>
            <a:ext cx="1993244" cy="9790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defTabSz="179999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&lt;datalist id="what"&gt;</a:t>
            </a:r>
            <a:endParaRPr lang="en-US" altLang="ko-KR" sz="1200" b="1">
              <a:solidFill>
                <a:schemeClr val="tx1"/>
              </a:solidFill>
            </a:endParaRPr>
          </a:p>
          <a:p>
            <a:pPr defTabSz="179999">
              <a:defRPr/>
            </a:pPr>
            <a:r>
              <a:rPr lang="en-US" altLang="ko-KR" sz="1200">
                <a:solidFill>
                  <a:schemeClr val="tx1"/>
                </a:solidFill>
              </a:rPr>
              <a:t>	&lt;option value="</a:t>
            </a:r>
            <a:r>
              <a:rPr lang="ko-KR" altLang="en-US" sz="1200">
                <a:solidFill>
                  <a:schemeClr val="tx1"/>
                </a:solidFill>
              </a:rPr>
              <a:t>산</a:t>
            </a:r>
            <a:r>
              <a:rPr lang="en-US" altLang="ko-KR" sz="1200">
                <a:solidFill>
                  <a:schemeClr val="tx1"/>
                </a:solidFill>
              </a:rPr>
              <a:t>"&gt;</a:t>
            </a:r>
            <a:endParaRPr lang="en-US" altLang="ko-KR" sz="1200">
              <a:solidFill>
                <a:schemeClr val="tx1"/>
              </a:solidFill>
            </a:endParaRPr>
          </a:p>
          <a:p>
            <a:pPr defTabSz="179999">
              <a:defRPr/>
            </a:pPr>
            <a:r>
              <a:rPr lang="en-US" altLang="ko-KR" sz="1200">
                <a:solidFill>
                  <a:schemeClr val="tx1"/>
                </a:solidFill>
              </a:rPr>
              <a:t>	&lt;option value="</a:t>
            </a:r>
            <a:r>
              <a:rPr lang="ko-KR" altLang="en-US" sz="1200">
                <a:solidFill>
                  <a:schemeClr val="tx1"/>
                </a:solidFill>
              </a:rPr>
              <a:t>바다</a:t>
            </a:r>
            <a:r>
              <a:rPr lang="en-US" altLang="ko-KR" sz="1200">
                <a:solidFill>
                  <a:schemeClr val="tx1"/>
                </a:solidFill>
              </a:rPr>
              <a:t>"&gt;</a:t>
            </a:r>
            <a:endParaRPr lang="en-US" altLang="ko-KR" sz="1200">
              <a:solidFill>
                <a:schemeClr val="tx1"/>
              </a:solidFill>
            </a:endParaRPr>
          </a:p>
          <a:p>
            <a:pPr defTabSz="179999">
              <a:defRPr/>
            </a:pPr>
            <a:r>
              <a:rPr lang="en-US" altLang="ko-KR" sz="1200">
                <a:solidFill>
                  <a:schemeClr val="tx1"/>
                </a:solidFill>
              </a:rPr>
              <a:t>	&lt;option value="</a:t>
            </a:r>
            <a:r>
              <a:rPr lang="ko-KR" altLang="en-US" sz="1200">
                <a:solidFill>
                  <a:schemeClr val="tx1"/>
                </a:solidFill>
              </a:rPr>
              <a:t>도시</a:t>
            </a:r>
            <a:r>
              <a:rPr lang="en-US" altLang="ko-KR" sz="1200">
                <a:solidFill>
                  <a:schemeClr val="tx1"/>
                </a:solidFill>
              </a:rPr>
              <a:t>"&gt;</a:t>
            </a:r>
            <a:endParaRPr lang="en-US" altLang="ko-KR" sz="1200">
              <a:solidFill>
                <a:schemeClr val="tx1"/>
              </a:solidFill>
            </a:endParaRPr>
          </a:p>
          <a:p>
            <a:pPr defTabSz="179999">
              <a:defRPr/>
            </a:pPr>
            <a:r>
              <a:rPr lang="en-US" altLang="ko-KR" sz="1200">
                <a:solidFill>
                  <a:schemeClr val="tx1"/>
                </a:solidFill>
              </a:rPr>
              <a:t>&lt;/datalist&gt;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9" name="자유형 6"/>
          <p:cNvSpPr/>
          <p:nvPr/>
        </p:nvSpPr>
        <p:spPr>
          <a:xfrm>
            <a:off x="4167485" y="3682431"/>
            <a:ext cx="380999" cy="221969"/>
          </a:xfrm>
          <a:custGeom>
            <a:avLst/>
            <a:gdLst>
              <a:gd name="connsiteX0" fmla="*/ 1236133 w 1236133"/>
              <a:gd name="connsiteY0" fmla="*/ 0 h 156003"/>
              <a:gd name="connsiteX1" fmla="*/ 948266 w 1236133"/>
              <a:gd name="connsiteY1" fmla="*/ 152400 h 156003"/>
              <a:gd name="connsiteX2" fmla="*/ 0 w 1236133"/>
              <a:gd name="connsiteY2" fmla="*/ 93133 h 15600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6133" h="156003">
                <a:moveTo>
                  <a:pt x="1236133" y="0"/>
                </a:moveTo>
                <a:cubicBezTo>
                  <a:pt x="1195210" y="68439"/>
                  <a:pt x="1154288" y="136878"/>
                  <a:pt x="948266" y="152400"/>
                </a:cubicBezTo>
                <a:cubicBezTo>
                  <a:pt x="742244" y="167922"/>
                  <a:pt x="371122" y="130527"/>
                  <a:pt x="0" y="93133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자유형 13"/>
          <p:cNvSpPr/>
          <p:nvPr/>
        </p:nvSpPr>
        <p:spPr>
          <a:xfrm>
            <a:off x="3972421" y="4774051"/>
            <a:ext cx="576064" cy="74022"/>
          </a:xfrm>
          <a:custGeom>
            <a:avLst/>
            <a:gdLst>
              <a:gd name="connsiteX0" fmla="*/ 0 w 668867"/>
              <a:gd name="connsiteY0" fmla="*/ 143934 h 143934"/>
              <a:gd name="connsiteX1" fmla="*/ 364067 w 668867"/>
              <a:gd name="connsiteY1" fmla="*/ 84667 h 143934"/>
              <a:gd name="connsiteX2" fmla="*/ 668867 w 668867"/>
              <a:gd name="connsiteY2" fmla="*/ 0 h 14393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8867" h="143934">
                <a:moveTo>
                  <a:pt x="0" y="143934"/>
                </a:moveTo>
                <a:cubicBezTo>
                  <a:pt x="126294" y="126295"/>
                  <a:pt x="252589" y="108656"/>
                  <a:pt x="364067" y="84667"/>
                </a:cubicBezTo>
                <a:cubicBezTo>
                  <a:pt x="475545" y="60678"/>
                  <a:pt x="572206" y="30339"/>
                  <a:pt x="668867" y="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자유형 8"/>
          <p:cNvSpPr/>
          <p:nvPr/>
        </p:nvSpPr>
        <p:spPr>
          <a:xfrm>
            <a:off x="4404470" y="5248537"/>
            <a:ext cx="3535460" cy="527972"/>
          </a:xfrm>
          <a:custGeom>
            <a:avLst/>
            <a:gdLst>
              <a:gd name="connsiteX0" fmla="*/ 0 w 1865870"/>
              <a:gd name="connsiteY0" fmla="*/ 0 h 654908"/>
              <a:gd name="connsiteX1" fmla="*/ 518984 w 1865870"/>
              <a:gd name="connsiteY1" fmla="*/ 111211 h 654908"/>
              <a:gd name="connsiteX2" fmla="*/ 729049 w 1865870"/>
              <a:gd name="connsiteY2" fmla="*/ 556054 h 654908"/>
              <a:gd name="connsiteX3" fmla="*/ 1865870 w 1865870"/>
              <a:gd name="connsiteY3" fmla="*/ 654908 h 65490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5870" h="654908">
                <a:moveTo>
                  <a:pt x="0" y="0"/>
                </a:moveTo>
                <a:cubicBezTo>
                  <a:pt x="198738" y="9267"/>
                  <a:pt x="397476" y="18535"/>
                  <a:pt x="518984" y="111211"/>
                </a:cubicBezTo>
                <a:cubicBezTo>
                  <a:pt x="640492" y="203887"/>
                  <a:pt x="504568" y="465438"/>
                  <a:pt x="729049" y="556054"/>
                </a:cubicBezTo>
                <a:cubicBezTo>
                  <a:pt x="953530" y="646670"/>
                  <a:pt x="1409700" y="650789"/>
                  <a:pt x="1865870" y="654908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모서리가 둥근 직사각형 18"/>
          <p:cNvSpPr/>
          <p:nvPr/>
        </p:nvSpPr>
        <p:spPr>
          <a:xfrm>
            <a:off x="7939929" y="5303928"/>
            <a:ext cx="1296144" cy="864096"/>
          </a:xfrm>
          <a:prstGeom prst="roundRect">
            <a:avLst>
              <a:gd name="adj" fmla="val 2753"/>
            </a:avLst>
          </a:prstGeom>
          <a:noFill/>
          <a:ln w="12700"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4"/>
          <p:cNvSpPr/>
          <p:nvPr/>
        </p:nvSpPr>
        <p:spPr>
          <a:xfrm>
            <a:off x="1960645" y="1331750"/>
            <a:ext cx="7863750" cy="295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&lt;datalist&gt;</a:t>
            </a:r>
            <a:r>
              <a:rPr lang="ko-KR" altLang="en-US" sz="140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를 사용하여 선택 목록을 제공하는 사례를 보인다</a:t>
            </a:r>
            <a:r>
              <a:rPr lang="en-US" altLang="ko-KR" sz="140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atinLnBrk="0">
              <a:defRPr/>
            </a:pPr>
            <a:r>
              <a:rPr lang="en-US" altLang="ko-KR"/>
              <a:t>&lt;input type=“button|reset|submit|image” value=“</a:t>
            </a:r>
            <a:r>
              <a:rPr lang="ko-KR" altLang="en-US"/>
              <a:t>버튼의 문자열”</a:t>
            </a:r>
            <a:r>
              <a:rPr lang="en-US" altLang="ko-KR"/>
              <a:t>&gt;</a:t>
            </a:r>
            <a:endParaRPr lang="en-US" altLang="ko-KR"/>
          </a:p>
          <a:p>
            <a:pPr latinLnBrk="0">
              <a:defRPr/>
            </a:pPr>
            <a:r>
              <a:rPr lang="en-US" altLang="ko-KR"/>
              <a:t>&lt;button type=“button|reset|submit”&gt;</a:t>
            </a:r>
            <a:r>
              <a:rPr lang="ko-KR" altLang="en-US"/>
              <a:t>버튼의 문자열</a:t>
            </a:r>
            <a:r>
              <a:rPr lang="en-US" altLang="ko-KR"/>
              <a:t>&lt;/button&gt;</a:t>
            </a: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텍스트</a:t>
            </a:r>
            <a:r>
              <a:rPr lang="en-US" altLang="ko-KR"/>
              <a:t>/</a:t>
            </a:r>
            <a:r>
              <a:rPr lang="ko-KR" altLang="en-US"/>
              <a:t>이미지 버튼 만들기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4822" y="2700976"/>
            <a:ext cx="8782355" cy="377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예제 </a:t>
            </a:r>
            <a:r>
              <a:rPr lang="en-US" altLang="ko-KR"/>
              <a:t>3–8 </a:t>
            </a:r>
            <a:r>
              <a:rPr lang="ko-KR" altLang="en-US"/>
              <a:t>다양한 버튼 만들기</a:t>
            </a:r>
            <a:endParaRPr lang="ko-KR" altLang="en-US"/>
          </a:p>
        </p:txBody>
      </p:sp>
      <p:sp>
        <p:nvSpPr>
          <p:cNvPr id="5" name="직사각형 3"/>
          <p:cNvSpPr/>
          <p:nvPr/>
        </p:nvSpPr>
        <p:spPr>
          <a:xfrm>
            <a:off x="1574923" y="1458846"/>
            <a:ext cx="6440978" cy="46598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200"/>
              <a:t>&lt;!DOCTYPE 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charset="utf-8"&gt;</a:t>
            </a:r>
            <a:endParaRPr lang="en-US" altLang="ko-KR" sz="1200" kern="0">
              <a:solidFill>
                <a:srgbClr val="000000"/>
              </a:solidFill>
              <a:latin typeface="+mj-ea"/>
            </a:endParaRPr>
          </a:p>
          <a:p>
            <a:pPr defTabSz="179999">
              <a:defRPr/>
            </a:pPr>
            <a:r>
              <a:rPr lang="en-US" altLang="ko-KR" sz="1200"/>
              <a:t>&lt;title&gt;</a:t>
            </a:r>
            <a:r>
              <a:rPr lang="ko-KR" altLang="en-US" sz="1200"/>
              <a:t>버튼이 있는 입력 폼</a:t>
            </a:r>
            <a:r>
              <a:rPr lang="en-US" altLang="ko-KR" sz="1200"/>
              <a:t>&lt;/title&gt;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&lt;h3&gt;</a:t>
            </a:r>
            <a:r>
              <a:rPr lang="ko-KR" altLang="en-US" sz="1200"/>
              <a:t>버튼을 만들자</a:t>
            </a:r>
            <a:r>
              <a:rPr lang="en-US" altLang="ko-KR" sz="1200"/>
              <a:t>&lt;/h3&gt;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&lt;hr&gt;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&lt;form&gt;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</a:t>
            </a:r>
            <a:r>
              <a:rPr lang="ko-KR" altLang="en-US" sz="1200"/>
              <a:t>검색</a:t>
            </a:r>
            <a:r>
              <a:rPr lang="en-US" altLang="ko-KR" sz="1200"/>
              <a:t>: &lt;input type="text" size="10" value=""&gt;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  			&lt;input type="button" value="Q1"&gt;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  			&lt;button type="button"&gt;Q2&lt;/button&gt;&lt;br&gt;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submit </a:t>
            </a:r>
            <a:r>
              <a:rPr lang="ko-KR" altLang="en-US" sz="1200"/>
              <a:t>버튼 </a:t>
            </a:r>
            <a:r>
              <a:rPr lang="en-US" altLang="ko-KR" sz="1200"/>
              <a:t>: &lt;input type="submit" value="</a:t>
            </a:r>
            <a:r>
              <a:rPr lang="ko-KR" altLang="en-US" sz="1200"/>
              <a:t>전송</a:t>
            </a:r>
            <a:r>
              <a:rPr lang="en-US" altLang="ko-KR" sz="1200"/>
              <a:t>1"&gt;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					 &lt;button type="submit"&gt;</a:t>
            </a:r>
            <a:r>
              <a:rPr lang="ko-KR" altLang="en-US" sz="1200"/>
              <a:t>전송</a:t>
            </a:r>
            <a:r>
              <a:rPr lang="en-US" altLang="ko-KR" sz="1200"/>
              <a:t>2&lt;/button&gt;&lt;br&gt;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reset </a:t>
            </a:r>
            <a:r>
              <a:rPr lang="ko-KR" altLang="en-US" sz="1200"/>
              <a:t>버튼 </a:t>
            </a:r>
            <a:r>
              <a:rPr lang="en-US" altLang="ko-KR" sz="1200"/>
              <a:t>:   &lt;input type="reset" value="</a:t>
            </a:r>
            <a:r>
              <a:rPr lang="ko-KR" altLang="en-US" sz="1200"/>
              <a:t>리셋</a:t>
            </a:r>
            <a:r>
              <a:rPr lang="en-US" altLang="ko-KR" sz="1200"/>
              <a:t>1"&gt;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				    &lt;button type="reset"&gt;</a:t>
            </a:r>
            <a:r>
              <a:rPr lang="ko-KR" altLang="en-US" sz="1200"/>
              <a:t>리셋</a:t>
            </a:r>
            <a:r>
              <a:rPr lang="en-US" altLang="ko-KR" sz="1200"/>
              <a:t>2&lt;/button&gt;&lt;br&gt;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</a:t>
            </a:r>
            <a:r>
              <a:rPr lang="ko-KR" altLang="en-US" sz="1200"/>
              <a:t>이미지버튼 </a:t>
            </a:r>
            <a:r>
              <a:rPr lang="en-US" altLang="ko-KR" sz="1200"/>
              <a:t>:  &lt;input type="image" src="media/button.png" 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							alt="</a:t>
            </a:r>
            <a:r>
              <a:rPr lang="ko-KR" altLang="en-US" sz="1200"/>
              <a:t>이미지 버튼</a:t>
            </a:r>
            <a:r>
              <a:rPr lang="en-US" altLang="ko-KR" sz="1200"/>
              <a:t>"&gt;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					&lt;button type="button"&gt;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							&lt;img src="media/button.png" alt="</a:t>
            </a:r>
            <a:r>
              <a:rPr lang="ko-KR" altLang="en-US" sz="1200"/>
              <a:t>이미지 버튼</a:t>
            </a:r>
            <a:r>
              <a:rPr lang="en-US" altLang="ko-KR" sz="1200"/>
              <a:t>"&gt;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					&lt;/button&gt;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&lt;/form&gt;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&lt;/html&gt;</a:t>
            </a:r>
            <a:endParaRPr lang="ko-KR" altLang="en-US" sz="12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85517" y="2177752"/>
            <a:ext cx="2705867" cy="283744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&lt;input type="checkbox"&gt;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체크박스 만들기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&lt;input type=“radio”&gt;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라디오버튼 만들기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name </a:t>
            </a:r>
            <a:r>
              <a:rPr lang="ko-KR" altLang="en-US"/>
              <a:t>속성 값이 같은 라디오버튼들이 하나의 그룹 형성</a:t>
            </a: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선택형 입력 </a:t>
            </a:r>
            <a:r>
              <a:rPr lang="en-US" altLang="ko-KR"/>
              <a:t>: </a:t>
            </a:r>
            <a:r>
              <a:rPr lang="ko-KR" altLang="en-US"/>
              <a:t>체크박스와 라디오버튼</a:t>
            </a:r>
            <a:endParaRPr lang="ko-KR" altLang="en-US"/>
          </a:p>
        </p:txBody>
      </p:sp>
      <p:pic>
        <p:nvPicPr>
          <p:cNvPr id="5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96891" y="4171056"/>
            <a:ext cx="9598218" cy="21875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예제 </a:t>
            </a:r>
            <a:r>
              <a:rPr lang="en-US" altLang="ko-KR"/>
              <a:t>3-9 </a:t>
            </a:r>
            <a:r>
              <a:rPr lang="ko-KR" altLang="en-US"/>
              <a:t>체크박스 만들기</a:t>
            </a:r>
            <a:endParaRPr lang="ko-KR" altLang="en-US"/>
          </a:p>
        </p:txBody>
      </p:sp>
      <p:pic>
        <p:nvPicPr>
          <p:cNvPr id="5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15679" y="2527654"/>
            <a:ext cx="2790704" cy="1802691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6" name="직사각형 3"/>
          <p:cNvSpPr/>
          <p:nvPr/>
        </p:nvSpPr>
        <p:spPr>
          <a:xfrm>
            <a:off x="1898128" y="2089173"/>
            <a:ext cx="4613365" cy="35096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400"/>
              <a:t>&lt;!DOCTYPE html&gt;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&lt;html&gt;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&lt;head&gt;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400" kern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charset="utf-8"&gt;</a:t>
            </a:r>
            <a:br>
              <a:rPr lang="en-US" altLang="ko-KR" sz="1400"/>
            </a:br>
            <a:r>
              <a:rPr lang="en-US" altLang="ko-KR" sz="1400"/>
              <a:t>&lt;title&gt;</a:t>
            </a:r>
            <a:r>
              <a:rPr lang="ko-KR" altLang="en-US" sz="1400"/>
              <a:t>체크 박스 만들기</a:t>
            </a:r>
            <a:r>
              <a:rPr lang="en-US" altLang="ko-KR" sz="1400"/>
              <a:t>&lt;/title&gt;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&lt;/head&gt;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&lt;body&gt;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&lt;h3&gt;</a:t>
            </a:r>
            <a:r>
              <a:rPr lang="ko-KR" altLang="en-US" sz="1400"/>
              <a:t>먹고 싶은 것 모두 체크하세요</a:t>
            </a:r>
            <a:r>
              <a:rPr lang="en-US" altLang="ko-KR" sz="1400"/>
              <a:t>&lt;/h3&gt;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&lt;hr&gt;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&lt;form&gt;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</a:t>
            </a:r>
            <a:r>
              <a:rPr lang="ko-KR" altLang="en-US" sz="1400"/>
              <a:t>짜장면 </a:t>
            </a:r>
            <a:r>
              <a:rPr lang="en-US" altLang="ko-KR" sz="1400"/>
              <a:t>&lt;input </a:t>
            </a:r>
            <a:r>
              <a:rPr lang="en-US" altLang="ko-KR" sz="1400" b="1"/>
              <a:t>type="checkbox"</a:t>
            </a:r>
            <a:r>
              <a:rPr lang="en-US" altLang="ko-KR" sz="1400"/>
              <a:t> value="1"&gt;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</a:t>
            </a:r>
            <a:r>
              <a:rPr lang="ko-KR" altLang="en-US" sz="1400"/>
              <a:t>짬뽕 </a:t>
            </a:r>
            <a:r>
              <a:rPr lang="en-US" altLang="ko-KR" sz="1400"/>
              <a:t>&lt;input </a:t>
            </a:r>
            <a:r>
              <a:rPr lang="en-US" altLang="ko-KR" sz="1400" b="1"/>
              <a:t>type="checkbox"</a:t>
            </a:r>
            <a:r>
              <a:rPr lang="en-US" altLang="ko-KR" sz="1400"/>
              <a:t> value="2" </a:t>
            </a:r>
            <a:r>
              <a:rPr lang="en-US" altLang="ko-KR" sz="1400" b="1"/>
              <a:t>checked</a:t>
            </a:r>
            <a:r>
              <a:rPr lang="en-US" altLang="ko-KR" sz="1400"/>
              <a:t>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</a:t>
            </a:r>
            <a:r>
              <a:rPr lang="ko-KR" altLang="en-US" sz="1400"/>
              <a:t>탕수육 </a:t>
            </a:r>
            <a:r>
              <a:rPr lang="en-US" altLang="ko-KR" sz="1400"/>
              <a:t>&lt;input </a:t>
            </a:r>
            <a:r>
              <a:rPr lang="en-US" altLang="ko-KR" sz="1400" b="1"/>
              <a:t>type="checkbox"</a:t>
            </a:r>
            <a:r>
              <a:rPr lang="en-US" altLang="ko-KR" sz="1400"/>
              <a:t> value="3"&gt;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&lt;/form&gt;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&lt;/body&gt;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&lt;/html&gt;</a:t>
            </a:r>
            <a:endParaRPr lang="ko-KR" altLang="en-US" sz="1400"/>
          </a:p>
        </p:txBody>
      </p:sp>
      <p:sp>
        <p:nvSpPr>
          <p:cNvPr id="7" name="타원 5"/>
          <p:cNvSpPr/>
          <p:nvPr/>
        </p:nvSpPr>
        <p:spPr>
          <a:xfrm>
            <a:off x="8036697" y="3805995"/>
            <a:ext cx="288032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4"/>
          <p:cNvSpPr txBox="1"/>
          <p:nvPr/>
        </p:nvSpPr>
        <p:spPr>
          <a:xfrm>
            <a:off x="8180712" y="4371806"/>
            <a:ext cx="1738499" cy="442674"/>
          </a:xfrm>
          <a:prstGeom prst="wedgeRoundRectCallout">
            <a:avLst>
              <a:gd name="adj1" fmla="val -50517"/>
              <a:gd name="adj2" fmla="val -1130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/>
              <a:t>checked </a:t>
            </a:r>
            <a:r>
              <a:rPr lang="ko-KR" altLang="en-US" sz="1000"/>
              <a:t>속성이</a:t>
            </a:r>
            <a:r>
              <a:rPr lang="en-US" altLang="ko-KR" sz="1000"/>
              <a:t> </a:t>
            </a:r>
            <a:r>
              <a:rPr lang="ko-KR" altLang="en-US" sz="1000"/>
              <a:t>사용되면</a:t>
            </a:r>
            <a:endParaRPr lang="ko-KR" altLang="en-US" sz="1000"/>
          </a:p>
          <a:p>
            <a:pPr lvl="0">
              <a:defRPr/>
            </a:pPr>
            <a:r>
              <a:rPr lang="ko-KR" altLang="en-US" sz="1000"/>
              <a:t>초기에 체크된 상태로 출력</a:t>
            </a:r>
            <a:endParaRPr lang="ko-KR" altLang="en-US" sz="1000"/>
          </a:p>
        </p:txBody>
      </p:sp>
      <p:sp>
        <p:nvSpPr>
          <p:cNvPr id="9" name="타원 7"/>
          <p:cNvSpPr/>
          <p:nvPr/>
        </p:nvSpPr>
        <p:spPr>
          <a:xfrm>
            <a:off x="2042146" y="4667466"/>
            <a:ext cx="792088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모서리가 둥근 사각형 설명선 8"/>
          <p:cNvSpPr/>
          <p:nvPr/>
        </p:nvSpPr>
        <p:spPr>
          <a:xfrm>
            <a:off x="2834234" y="5015354"/>
            <a:ext cx="780575" cy="216024"/>
          </a:xfrm>
          <a:prstGeom prst="wedgeRoundRectCallout">
            <a:avLst>
              <a:gd name="adj1" fmla="val -63770"/>
              <a:gd name="adj2" fmla="val -9742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캡션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1" name="모서리가 둥근 사각형 설명선 9"/>
          <p:cNvSpPr/>
          <p:nvPr/>
        </p:nvSpPr>
        <p:spPr>
          <a:xfrm>
            <a:off x="6874060" y="4485131"/>
            <a:ext cx="780575" cy="216024"/>
          </a:xfrm>
          <a:prstGeom prst="wedgeRoundRectCallout">
            <a:avLst>
              <a:gd name="adj1" fmla="val -7579"/>
              <a:gd name="adj2" fmla="val -25228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캡션</a:t>
            </a:r>
            <a:endParaRPr lang="ko-KR" altLang="en-US" sz="10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예제 3-10 라디오버튼 만들기</a:t>
            </a:r>
            <a:endParaRPr lang="en-US" altLang="ko-KR"/>
          </a:p>
        </p:txBody>
      </p:sp>
      <p:pic>
        <p:nvPicPr>
          <p:cNvPr id="5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79200" y="1998282"/>
            <a:ext cx="2530995" cy="3902631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6" name="직사각형 3"/>
          <p:cNvSpPr/>
          <p:nvPr/>
        </p:nvSpPr>
        <p:spPr>
          <a:xfrm>
            <a:off x="1855647" y="1743727"/>
            <a:ext cx="5292080" cy="4148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400"/>
              <a:t>&lt;!DOCTYPE html&gt;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&lt;html&gt;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&lt;head&gt;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400" kern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charset="utf-8"&gt;</a:t>
            </a:r>
            <a:br>
              <a:rPr lang="en-US" altLang="ko-KR" sz="1400"/>
            </a:br>
            <a:r>
              <a:rPr lang="en-US" altLang="ko-KR" sz="1400"/>
              <a:t>&lt;title&gt;</a:t>
            </a:r>
            <a:r>
              <a:rPr lang="ko-KR" altLang="en-US" sz="1400"/>
              <a:t>라디오버튼 만들기</a:t>
            </a:r>
            <a:r>
              <a:rPr lang="en-US" altLang="ko-KR" sz="1400"/>
              <a:t>&lt;/title&gt;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&lt;/head&gt;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&lt;body&gt;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&lt;h3&gt;</a:t>
            </a:r>
            <a:r>
              <a:rPr lang="ko-KR" altLang="en-US" sz="1400"/>
              <a:t>먹고 싶은 것 하나만 선택</a:t>
            </a:r>
            <a:r>
              <a:rPr lang="en-US" altLang="ko-KR" sz="1400"/>
              <a:t>?&lt;/h3&gt;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&lt;hr&gt;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&lt;form&gt;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&lt;input </a:t>
            </a:r>
            <a:r>
              <a:rPr lang="en-US" altLang="ko-KR" sz="1400" b="1"/>
              <a:t>type="radio"</a:t>
            </a:r>
            <a:r>
              <a:rPr lang="en-US" altLang="ko-KR" sz="1400"/>
              <a:t> </a:t>
            </a:r>
            <a:r>
              <a:rPr lang="en-US" altLang="ko-KR" sz="1400" b="1">
                <a:solidFill>
                  <a:srgbClr val="c00000"/>
                </a:solidFill>
              </a:rPr>
              <a:t>name="china"</a:t>
            </a:r>
            <a:r>
              <a:rPr lang="en-US" altLang="ko-KR" sz="1400" b="1"/>
              <a:t> </a:t>
            </a:r>
            <a:r>
              <a:rPr lang="en-US" altLang="ko-KR" sz="1400"/>
              <a:t>value="1"&gt;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		</a:t>
            </a:r>
            <a:r>
              <a:rPr lang="ko-KR" altLang="en-US" sz="1400"/>
              <a:t>짜장면</a:t>
            </a:r>
            <a:r>
              <a:rPr lang="en-US" altLang="ko-KR" sz="1400"/>
              <a:t>&lt;img src="media/jajang.png"&gt;&lt;br&gt;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&lt;input </a:t>
            </a:r>
            <a:r>
              <a:rPr lang="en-US" altLang="ko-KR" sz="1400" b="1"/>
              <a:t>type="radio"</a:t>
            </a:r>
            <a:r>
              <a:rPr lang="en-US" altLang="ko-KR" sz="1400"/>
              <a:t> </a:t>
            </a:r>
            <a:r>
              <a:rPr lang="en-US" altLang="ko-KR" sz="1400" b="1">
                <a:solidFill>
                  <a:srgbClr val="c00000"/>
                </a:solidFill>
              </a:rPr>
              <a:t>name="china"</a:t>
            </a:r>
            <a:r>
              <a:rPr lang="en-US" altLang="ko-KR" sz="1400" b="1"/>
              <a:t> </a:t>
            </a:r>
            <a:r>
              <a:rPr lang="en-US" altLang="ko-KR" sz="1400"/>
              <a:t>value="2" </a:t>
            </a:r>
            <a:r>
              <a:rPr lang="en-US" altLang="ko-KR" sz="1400" b="1"/>
              <a:t>checked</a:t>
            </a:r>
            <a:r>
              <a:rPr lang="en-US" altLang="ko-KR" sz="1400"/>
              <a:t>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		</a:t>
            </a:r>
            <a:r>
              <a:rPr lang="ko-KR" altLang="en-US" sz="1400"/>
              <a:t>짬뽕</a:t>
            </a:r>
            <a:r>
              <a:rPr lang="en-US" altLang="ko-KR" sz="1400"/>
              <a:t>&lt;img src="media/jjambbong.png"&gt;&lt;br&gt;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&lt;input </a:t>
            </a:r>
            <a:r>
              <a:rPr lang="en-US" altLang="ko-KR" sz="1400" b="1"/>
              <a:t>type="radio"</a:t>
            </a:r>
            <a:r>
              <a:rPr lang="en-US" altLang="ko-KR" sz="1400"/>
              <a:t> </a:t>
            </a:r>
            <a:r>
              <a:rPr lang="en-US" altLang="ko-KR" sz="1400" b="1">
                <a:solidFill>
                  <a:srgbClr val="c00000"/>
                </a:solidFill>
              </a:rPr>
              <a:t>name="china"</a:t>
            </a:r>
            <a:r>
              <a:rPr lang="en-US" altLang="ko-KR" sz="1400" b="1"/>
              <a:t> </a:t>
            </a:r>
            <a:r>
              <a:rPr lang="en-US" altLang="ko-KR" sz="1400"/>
              <a:t>value="3"&gt;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		</a:t>
            </a:r>
            <a:r>
              <a:rPr lang="ko-KR" altLang="en-US" sz="1400"/>
              <a:t>탕수육</a:t>
            </a:r>
            <a:r>
              <a:rPr lang="en-US" altLang="ko-KR" sz="1400"/>
              <a:t>&lt;img src="media/tangsuyuk.png"&gt;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&lt;/form&gt;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&lt;/body&gt;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&lt;/html&gt;</a:t>
            </a:r>
            <a:endParaRPr lang="ko-KR" altLang="en-US" sz="1400"/>
          </a:p>
        </p:txBody>
      </p:sp>
      <p:sp>
        <p:nvSpPr>
          <p:cNvPr id="7" name="TextBox 5"/>
          <p:cNvSpPr txBox="1"/>
          <p:nvPr/>
        </p:nvSpPr>
        <p:spPr>
          <a:xfrm>
            <a:off x="5124312" y="3127021"/>
            <a:ext cx="1457416" cy="605979"/>
          </a:xfrm>
          <a:prstGeom prst="wedgeRoundRectCallout">
            <a:avLst>
              <a:gd name="adj1" fmla="val -62809"/>
              <a:gd name="adj2" fmla="val 8103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같은 </a:t>
            </a:r>
            <a:r>
              <a:rPr lang="en-US" altLang="ko-KR" sz="1000"/>
              <a:t>name</a:t>
            </a:r>
            <a:r>
              <a:rPr lang="ko-KR" altLang="en-US" sz="1000"/>
              <a:t>을 가진 </a:t>
            </a:r>
            <a:endParaRPr lang="ko-KR" altLang="en-US" sz="1000"/>
          </a:p>
          <a:p>
            <a:pPr lvl="0">
              <a:defRPr/>
            </a:pPr>
            <a:r>
              <a:rPr lang="ko-KR" altLang="en-US" sz="1000"/>
              <a:t>라디오버튼 중</a:t>
            </a:r>
            <a:r>
              <a:rPr lang="en-US" altLang="ko-KR" sz="1000"/>
              <a:t> </a:t>
            </a:r>
            <a:r>
              <a:rPr lang="ko-KR" altLang="en-US" sz="1000"/>
              <a:t>하나만</a:t>
            </a:r>
            <a:endParaRPr lang="ko-KR" altLang="en-US" sz="1000"/>
          </a:p>
          <a:p>
            <a:pPr lvl="0">
              <a:defRPr/>
            </a:pPr>
            <a:r>
              <a:rPr lang="ko-KR" altLang="en-US" sz="1000"/>
              <a:t>선택 가능</a:t>
            </a:r>
            <a:endParaRPr lang="ko-KR" altLang="en-US" sz="1000"/>
          </a:p>
        </p:txBody>
      </p:sp>
      <p:sp>
        <p:nvSpPr>
          <p:cNvPr id="8" name="타원 6"/>
          <p:cNvSpPr/>
          <p:nvPr/>
        </p:nvSpPr>
        <p:spPr>
          <a:xfrm>
            <a:off x="5918060" y="4296114"/>
            <a:ext cx="798414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자유형 4"/>
          <p:cNvSpPr/>
          <p:nvPr/>
        </p:nvSpPr>
        <p:spPr>
          <a:xfrm>
            <a:off x="6608174" y="4296114"/>
            <a:ext cx="798415" cy="371366"/>
          </a:xfrm>
          <a:custGeom>
            <a:avLst/>
            <a:gdLst>
              <a:gd name="connsiteX0" fmla="*/ 0 w 1320800"/>
              <a:gd name="connsiteY0" fmla="*/ 12144 h 384677"/>
              <a:gd name="connsiteX1" fmla="*/ 685800 w 1320800"/>
              <a:gd name="connsiteY1" fmla="*/ 46011 h 384677"/>
              <a:gd name="connsiteX2" fmla="*/ 1320800 w 1320800"/>
              <a:gd name="connsiteY2" fmla="*/ 384677 h 38467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800" h="384677">
                <a:moveTo>
                  <a:pt x="0" y="12144"/>
                </a:moveTo>
                <a:cubicBezTo>
                  <a:pt x="232833" y="-1967"/>
                  <a:pt x="465667" y="-16078"/>
                  <a:pt x="685800" y="46011"/>
                </a:cubicBezTo>
                <a:cubicBezTo>
                  <a:pt x="905933" y="108100"/>
                  <a:pt x="1113366" y="246388"/>
                  <a:pt x="1320800" y="384677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&lt;select&gt;:</a:t>
            </a:r>
            <a:r>
              <a:rPr lang="ko-KR" altLang="en-US"/>
              <a:t> 드롭다운 리스트에 목록 출력</a:t>
            </a:r>
            <a:r>
              <a:rPr lang="en-US" altLang="ko-KR"/>
              <a:t>, </a:t>
            </a:r>
            <a:r>
              <a:rPr lang="ko-KR" altLang="en-US"/>
              <a:t>목록을 선택하는 입력 방식</a:t>
            </a:r>
            <a:endParaRPr lang="ko-KR" altLang="en-US"/>
          </a:p>
          <a:p>
            <a:pPr lvl="2">
              <a:defRPr/>
            </a:pPr>
            <a:r>
              <a:rPr lang="en-US" altLang="ko-KR"/>
              <a:t>&lt;option&gt; </a:t>
            </a:r>
            <a:r>
              <a:rPr lang="ko-KR" altLang="en-US"/>
              <a:t>태그로 항목 하나 표현</a:t>
            </a:r>
            <a:endParaRPr lang="ko-KR" altLang="en-US"/>
          </a:p>
          <a:p>
            <a:pPr lvl="2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선택형 입력 </a:t>
            </a:r>
            <a:r>
              <a:rPr lang="en-US" altLang="ko-KR"/>
              <a:t>: </a:t>
            </a:r>
            <a:r>
              <a:rPr lang="ko-KR" altLang="en-US"/>
              <a:t>콤보 박스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53212" y="2665762"/>
            <a:ext cx="7904323" cy="20437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53515" y="4709558"/>
            <a:ext cx="7904020" cy="1809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예제 </a:t>
            </a:r>
            <a:r>
              <a:rPr lang="en-US" altLang="ko-KR"/>
              <a:t>3-11 </a:t>
            </a:r>
            <a:r>
              <a:rPr lang="ko-KR" altLang="en-US"/>
              <a:t>콤보박스 만들기</a:t>
            </a:r>
            <a:endParaRPr lang="ko-KR" altLang="en-US"/>
          </a:p>
        </p:txBody>
      </p:sp>
      <p:pic>
        <p:nvPicPr>
          <p:cNvPr id="5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87402" y="4023919"/>
            <a:ext cx="2740706" cy="248137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pic>
        <p:nvPicPr>
          <p:cNvPr id="6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97543" y="1939833"/>
            <a:ext cx="2740706" cy="198038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7" name="슬라이드 번호 개체 틀 2"/>
          <p:cNvSpPr>
            <a:spLocks noGrp="1"/>
          </p:cNvSpPr>
          <p:nvPr/>
        </p:nvSpPr>
        <p:spPr>
          <a:xfrm>
            <a:off x="8061438" y="5252201"/>
            <a:ext cx="533400" cy="244476"/>
          </a:xfrm>
          <a:prstGeom prst="rect">
            <a:avLst/>
          </a:prstGeom>
        </p:spPr>
        <p:txBody>
          <a:bodyPr vert="horz" lIns="91440" tIns="45720" rIns="91440" bIns="45720" anchor="ctr" anchorCtr="0">
            <a:normAutofit lnSpcReduction="10000"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01870596-DAFA-46D2-82A7-2B6B5F8E0EA4}" type="slidenum">
              <a:rPr xmlns:mc="http://schemas.openxmlformats.org/markup-compatibility/2006" xmlns:hp="http://schemas.haansoft.com/office/presentation/8.0" kumimoji="0" lang="en-US" altLang="en-US" sz="1100" b="0" i="0" u="none" strike="noStrike" kern="1200" cap="none" spc="0" normalizeH="0" baseline="0" mc:Ignorable="hp" hp:hslEmbossed="0">
                <a:solidFill>
                  <a:schemeClr val="dk1"/>
                </a:solidFill>
                <a:latin typeface="Segoe UI Semibold"/>
                <a:ea typeface="+mn-ea"/>
                <a:cs typeface="Segoe UI Semibold"/>
              </a:rPr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38</a:t>
            </a:fld>
            <a:endParaRPr xmlns:mc="http://schemas.openxmlformats.org/markup-compatibility/2006" xmlns:hp="http://schemas.haansoft.com/office/presentation/8.0" kumimoji="0" lang="en-US" altLang="en-US" sz="1100" b="0" i="0" u="none" strike="noStrike" kern="1200" cap="none" spc="0" normalizeH="0" baseline="0" mc:Ignorable="hp" hp:hslEmbossed="0">
              <a:solidFill>
                <a:schemeClr val="dk1"/>
              </a:solidFill>
              <a:latin typeface="Segoe UI Semibold"/>
              <a:ea typeface="+mn-ea"/>
              <a:cs typeface="Segoe UI Semibold"/>
            </a:endParaRPr>
          </a:p>
        </p:txBody>
      </p:sp>
      <p:sp>
        <p:nvSpPr>
          <p:cNvPr id="8" name="직사각형 3"/>
          <p:cNvSpPr/>
          <p:nvPr/>
        </p:nvSpPr>
        <p:spPr>
          <a:xfrm>
            <a:off x="1919536" y="2180087"/>
            <a:ext cx="4176464" cy="39330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400"/>
              <a:t>&lt;!DOCTYPE html&gt;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&lt;html&gt;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&lt;head&gt;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400" kern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charset="utf-8"&gt; </a:t>
            </a:r>
            <a:endParaRPr lang="en-US" altLang="ko-KR" sz="1400" kern="0">
              <a:solidFill>
                <a:srgbClr val="000000"/>
              </a:solidFill>
              <a:latin typeface="+mj-ea"/>
            </a:endParaRPr>
          </a:p>
          <a:p>
            <a:pPr defTabSz="179999">
              <a:defRPr/>
            </a:pPr>
            <a:r>
              <a:rPr lang="en-US" altLang="ko-KR" sz="1400"/>
              <a:t>&lt;title&gt;</a:t>
            </a:r>
            <a:r>
              <a:rPr lang="ko-KR" altLang="en-US" sz="1400"/>
              <a:t>콤보박스 만들기</a:t>
            </a:r>
            <a:r>
              <a:rPr lang="en-US" altLang="ko-KR" sz="1400"/>
              <a:t>&lt;/title&gt;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&lt;/head&gt;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&lt;body&gt;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&lt;h3&gt;</a:t>
            </a:r>
            <a:r>
              <a:rPr lang="ko-KR" altLang="en-US" sz="1400"/>
              <a:t>먹고 싶은 음식은</a:t>
            </a:r>
            <a:r>
              <a:rPr lang="en-US" altLang="ko-KR" sz="1400"/>
              <a:t>?&lt;/h3&gt;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&lt;hr&gt;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&lt;form&gt;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</a:t>
            </a:r>
            <a:r>
              <a:rPr lang="en-US" altLang="ko-KR" sz="1400" b="1"/>
              <a:t>&lt;select</a:t>
            </a:r>
            <a:r>
              <a:rPr lang="en-US" altLang="ko-KR" sz="1400"/>
              <a:t> name="china"</a:t>
            </a:r>
            <a:r>
              <a:rPr lang="en-US" altLang="ko-KR" sz="1400" b="1"/>
              <a:t>&gt;</a:t>
            </a:r>
            <a:endParaRPr lang="en-US" altLang="ko-KR" sz="1400" b="1"/>
          </a:p>
          <a:p>
            <a:pPr defTabSz="179999">
              <a:defRPr/>
            </a:pPr>
            <a:r>
              <a:rPr lang="en-US" altLang="ko-KR" sz="1400"/>
              <a:t>		</a:t>
            </a:r>
            <a:r>
              <a:rPr lang="en-US" altLang="ko-KR" sz="1400" b="1"/>
              <a:t>&lt;option </a:t>
            </a:r>
            <a:r>
              <a:rPr lang="en-US" altLang="ko-KR" sz="1400"/>
              <a:t>value="1"</a:t>
            </a:r>
            <a:r>
              <a:rPr lang="en-US" altLang="ko-KR" sz="1400" b="1"/>
              <a:t>&gt;</a:t>
            </a:r>
            <a:r>
              <a:rPr lang="ko-KR" altLang="en-US" sz="1400" b="1"/>
              <a:t>짜장면</a:t>
            </a:r>
            <a:r>
              <a:rPr lang="en-US" altLang="ko-KR" sz="1400" b="1"/>
              <a:t>&lt;/option&gt;</a:t>
            </a:r>
            <a:endParaRPr lang="en-US" altLang="ko-KR" sz="1400" b="1"/>
          </a:p>
          <a:p>
            <a:pPr defTabSz="179999">
              <a:defRPr/>
            </a:pPr>
            <a:r>
              <a:rPr lang="en-US" altLang="ko-KR" sz="1400"/>
              <a:t>		&lt;option value="2" </a:t>
            </a:r>
            <a:r>
              <a:rPr lang="en-US" altLang="ko-KR" sz="1400" b="1"/>
              <a:t>selected</a:t>
            </a:r>
            <a:r>
              <a:rPr lang="en-US" altLang="ko-KR" sz="1400"/>
              <a:t>&gt;</a:t>
            </a:r>
            <a:r>
              <a:rPr lang="ko-KR" altLang="en-US" sz="1400"/>
              <a:t>짬뽕</a:t>
            </a:r>
            <a:r>
              <a:rPr lang="en-US" altLang="ko-KR" sz="1400"/>
              <a:t>&lt;/option&gt;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	&lt;option value="3"&gt;</a:t>
            </a:r>
            <a:r>
              <a:rPr lang="ko-KR" altLang="en-US" sz="1400"/>
              <a:t>탕수육</a:t>
            </a:r>
            <a:r>
              <a:rPr lang="en-US" altLang="ko-KR" sz="1400"/>
              <a:t>&lt;/option&gt;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</a:t>
            </a:r>
            <a:r>
              <a:rPr lang="en-US" altLang="ko-KR" sz="1400" b="1"/>
              <a:t>&lt;/select&gt;</a:t>
            </a:r>
            <a:endParaRPr lang="en-US" altLang="ko-KR" sz="1400" b="1"/>
          </a:p>
          <a:p>
            <a:pPr defTabSz="179999">
              <a:defRPr/>
            </a:pPr>
            <a:r>
              <a:rPr lang="en-US" altLang="ko-KR" sz="1400"/>
              <a:t>&lt;/form&gt;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&lt;/body&gt;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&lt;/html&gt;</a:t>
            </a:r>
            <a:endParaRPr lang="ko-KR" altLang="en-US" sz="1400"/>
          </a:p>
        </p:txBody>
      </p:sp>
      <p:sp>
        <p:nvSpPr>
          <p:cNvPr id="9" name="타원 5"/>
          <p:cNvSpPr/>
          <p:nvPr/>
        </p:nvSpPr>
        <p:spPr>
          <a:xfrm>
            <a:off x="3884974" y="4729229"/>
            <a:ext cx="792087" cy="316278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7"/>
          <p:cNvSpPr txBox="1"/>
          <p:nvPr/>
        </p:nvSpPr>
        <p:spPr>
          <a:xfrm>
            <a:off x="4620545" y="3428999"/>
            <a:ext cx="1721866" cy="442674"/>
          </a:xfrm>
          <a:prstGeom prst="wedgeRoundRectCallout">
            <a:avLst>
              <a:gd name="adj1" fmla="val 39333"/>
              <a:gd name="adj2" fmla="val 9155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selected </a:t>
            </a:r>
            <a:r>
              <a:rPr lang="ko-KR" altLang="en-US" sz="1000"/>
              <a:t>속성이</a:t>
            </a:r>
            <a:r>
              <a:rPr lang="en-US" altLang="ko-KR" sz="1000"/>
              <a:t> </a:t>
            </a:r>
            <a:endParaRPr lang="en-US" altLang="ko-KR" sz="1000"/>
          </a:p>
          <a:p>
            <a:pPr lvl="0">
              <a:defRPr/>
            </a:pPr>
            <a:r>
              <a:rPr lang="ko-KR" altLang="en-US" sz="1000"/>
              <a:t>사용되면 선택 상태</a:t>
            </a:r>
            <a:endParaRPr lang="ko-KR" altLang="en-US" sz="1000"/>
          </a:p>
        </p:txBody>
      </p:sp>
      <p:sp>
        <p:nvSpPr>
          <p:cNvPr id="11" name="자유형 9"/>
          <p:cNvSpPr/>
          <p:nvPr/>
        </p:nvSpPr>
        <p:spPr>
          <a:xfrm>
            <a:off x="4620545" y="3524009"/>
            <a:ext cx="2072743" cy="1296144"/>
          </a:xfrm>
          <a:custGeom>
            <a:avLst/>
            <a:gdLst>
              <a:gd name="connsiteX0" fmla="*/ 0 w 2133600"/>
              <a:gd name="connsiteY0" fmla="*/ 609600 h 609600"/>
              <a:gd name="connsiteX1" fmla="*/ 1046480 w 2133600"/>
              <a:gd name="connsiteY1" fmla="*/ 538480 h 609600"/>
              <a:gd name="connsiteX2" fmla="*/ 1696720 w 2133600"/>
              <a:gd name="connsiteY2" fmla="*/ 314960 h 609600"/>
              <a:gd name="connsiteX3" fmla="*/ 2133600 w 2133600"/>
              <a:gd name="connsiteY3" fmla="*/ 0 h 6096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3600" h="609600">
                <a:moveTo>
                  <a:pt x="0" y="609600"/>
                </a:moveTo>
                <a:cubicBezTo>
                  <a:pt x="381846" y="598593"/>
                  <a:pt x="763693" y="587587"/>
                  <a:pt x="1046480" y="538480"/>
                </a:cubicBezTo>
                <a:cubicBezTo>
                  <a:pt x="1329267" y="489373"/>
                  <a:pt x="1515533" y="404707"/>
                  <a:pt x="1696720" y="314960"/>
                </a:cubicBezTo>
                <a:cubicBezTo>
                  <a:pt x="1877907" y="225213"/>
                  <a:pt x="2060787" y="60960"/>
                  <a:pt x="2133600" y="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4"/>
          <p:cNvSpPr/>
          <p:nvPr/>
        </p:nvSpPr>
        <p:spPr>
          <a:xfrm>
            <a:off x="1995017" y="1602120"/>
            <a:ext cx="41009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짜장면</a:t>
            </a:r>
            <a:r>
              <a:rPr lang="en-US" altLang="ko-KR" sz="140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, </a:t>
            </a:r>
            <a:r>
              <a:rPr lang="ko-KR" altLang="en-US" sz="140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짬뽕</a:t>
            </a:r>
            <a:r>
              <a:rPr lang="en-US" altLang="ko-KR" sz="140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, </a:t>
            </a:r>
            <a:r>
              <a:rPr lang="ko-KR" altLang="en-US" sz="140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탕수육의 </a:t>
            </a:r>
            <a:r>
              <a:rPr lang="en-US" altLang="ko-KR" sz="140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3</a:t>
            </a:r>
            <a:r>
              <a:rPr lang="ko-KR" altLang="en-US" sz="140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개의 선택 항목을 가지는 </a:t>
            </a:r>
            <a:endParaRPr lang="ko-KR" altLang="en-US" sz="140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  <a:p>
            <a:pPr lvl="0">
              <a:defRPr/>
            </a:pPr>
            <a:r>
              <a:rPr lang="ko-KR" altLang="en-US" sz="140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콤보박스를 보여준다</a:t>
            </a:r>
            <a:r>
              <a:rPr lang="en-US" altLang="ko-KR" sz="140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캡션이란</a:t>
            </a:r>
            <a:r>
              <a:rPr lang="en-US" altLang="ko-KR"/>
              <a:t>?</a:t>
            </a:r>
            <a:endParaRPr lang="en-US" altLang="ko-KR"/>
          </a:p>
          <a:p>
            <a:pPr marL="0" lvl="0" indent="0">
              <a:buNone/>
              <a:defRPr/>
            </a:pPr>
            <a:endParaRPr lang="en-US" altLang="ko-KR"/>
          </a:p>
          <a:p>
            <a:pPr marL="0" lvl="0" indent="0">
              <a:buNone/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&lt;label&gt; </a:t>
            </a:r>
            <a:r>
              <a:rPr lang="ko-KR" altLang="en-US"/>
              <a:t>태그로 캡션과 폼 요소를 한 단위로 묶음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캡션 텍스트를 명료하게 하는 장점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2 </a:t>
            </a:r>
            <a:r>
              <a:rPr lang="ko-KR" altLang="en-US"/>
              <a:t>가지 방법</a:t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&lt;label&gt;</a:t>
            </a:r>
            <a:r>
              <a:rPr lang="ko-KR" altLang="en-US"/>
              <a:t>로 폼 요소의 캡션 만들기</a:t>
            </a:r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331806" y="2063370"/>
            <a:ext cx="2448272" cy="31542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모서리가 둥근 직사각형 3"/>
          <p:cNvSpPr/>
          <p:nvPr/>
        </p:nvSpPr>
        <p:spPr>
          <a:xfrm>
            <a:off x="1289327" y="4947435"/>
            <a:ext cx="3438535" cy="493646"/>
          </a:xfrm>
          <a:prstGeom prst="roundRect">
            <a:avLst>
              <a:gd name="adj" fmla="val 16667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200" b="1"/>
              <a:t>&lt;label&gt;</a:t>
            </a:r>
            <a:r>
              <a:rPr lang="ko-KR" altLang="en-US" sz="1200"/>
              <a:t>사용자 </a:t>
            </a:r>
            <a:r>
              <a:rPr lang="en-US" altLang="ko-KR" sz="1200"/>
              <a:t>ID : &lt;input type="text" 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 b="1"/>
              <a:t>&lt;/label&gt;</a:t>
            </a:r>
            <a:endParaRPr lang="ko-KR" altLang="en-US" sz="1200" b="1"/>
          </a:p>
        </p:txBody>
      </p:sp>
      <p:sp>
        <p:nvSpPr>
          <p:cNvPr id="7" name="모서리가 둥근 직사각형 4"/>
          <p:cNvSpPr/>
          <p:nvPr/>
        </p:nvSpPr>
        <p:spPr>
          <a:xfrm>
            <a:off x="1215906" y="2101793"/>
            <a:ext cx="2520280" cy="286684"/>
          </a:xfrm>
          <a:prstGeom prst="roundRect">
            <a:avLst>
              <a:gd name="adj" fmla="val 8603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사용자 </a:t>
            </a:r>
            <a:r>
              <a:rPr lang="en-US" altLang="ko-KR" sz="1200"/>
              <a:t>ID : &lt;input type="text"&gt;</a:t>
            </a:r>
            <a:endParaRPr lang="ko-KR" altLang="en-US" sz="1200"/>
          </a:p>
        </p:txBody>
      </p:sp>
      <p:sp>
        <p:nvSpPr>
          <p:cNvPr id="8" name="모서리가 둥근 직사각형 10"/>
          <p:cNvSpPr/>
          <p:nvPr/>
        </p:nvSpPr>
        <p:spPr>
          <a:xfrm>
            <a:off x="1277329" y="5883539"/>
            <a:ext cx="3450533" cy="510778"/>
          </a:xfrm>
          <a:prstGeom prst="roundRect">
            <a:avLst>
              <a:gd name="adj" fmla="val 16667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200" b="1"/>
              <a:t>&lt;label </a:t>
            </a:r>
            <a:r>
              <a:rPr lang="en-US" altLang="ko-KR" sz="1200" b="1">
                <a:solidFill>
                  <a:srgbClr val="c00000"/>
                </a:solidFill>
              </a:rPr>
              <a:t>for="loginID"</a:t>
            </a:r>
            <a:r>
              <a:rPr lang="en-US" altLang="ko-KR" sz="1200" b="1"/>
              <a:t>&gt;</a:t>
            </a:r>
            <a:r>
              <a:rPr lang="ko-KR" altLang="en-US" sz="1200"/>
              <a:t> 사용자 </a:t>
            </a:r>
            <a:r>
              <a:rPr lang="en-US" altLang="ko-KR" sz="1200"/>
              <a:t>ID : </a:t>
            </a:r>
            <a:r>
              <a:rPr lang="en-US" altLang="ko-KR" sz="1200" b="1"/>
              <a:t>&lt;/label&gt;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/>
              <a:t>&lt;input type="text" </a:t>
            </a:r>
            <a:r>
              <a:rPr lang="en-US" altLang="ko-KR" sz="1200" b="1">
                <a:solidFill>
                  <a:srgbClr val="c00000"/>
                </a:solidFill>
              </a:rPr>
              <a:t>id="loginID"</a:t>
            </a:r>
            <a:r>
              <a:rPr lang="en-US" altLang="ko-KR" sz="1200" b="1"/>
              <a:t>&gt;</a:t>
            </a:r>
            <a:endParaRPr lang="en-US" altLang="ko-KR" sz="1200" b="1"/>
          </a:p>
        </p:txBody>
      </p:sp>
      <p:sp>
        <p:nvSpPr>
          <p:cNvPr id="9" name="타원 16"/>
          <p:cNvSpPr/>
          <p:nvPr/>
        </p:nvSpPr>
        <p:spPr>
          <a:xfrm>
            <a:off x="1817582" y="4953235"/>
            <a:ext cx="806475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모서리가 둥근 사각형 설명선 17"/>
          <p:cNvSpPr/>
          <p:nvPr/>
        </p:nvSpPr>
        <p:spPr>
          <a:xfrm>
            <a:off x="2346757" y="4632176"/>
            <a:ext cx="780575" cy="216024"/>
          </a:xfrm>
          <a:prstGeom prst="wedgeRoundRectCallout">
            <a:avLst>
              <a:gd name="adj1" fmla="val -37103"/>
              <a:gd name="adj2" fmla="val 1056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캡션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1" name="타원 19"/>
          <p:cNvSpPr/>
          <p:nvPr/>
        </p:nvSpPr>
        <p:spPr>
          <a:xfrm>
            <a:off x="2734909" y="5852591"/>
            <a:ext cx="822671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모서리가 둥근 사각형 설명선 20"/>
          <p:cNvSpPr/>
          <p:nvPr/>
        </p:nvSpPr>
        <p:spPr>
          <a:xfrm>
            <a:off x="3413564" y="5559503"/>
            <a:ext cx="780575" cy="216024"/>
          </a:xfrm>
          <a:prstGeom prst="wedgeRoundRectCallout">
            <a:avLst>
              <a:gd name="adj1" fmla="val -37103"/>
              <a:gd name="adj2" fmla="val 1056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캡션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왼쪽 중괄호 5"/>
          <p:cNvSpPr/>
          <p:nvPr/>
        </p:nvSpPr>
        <p:spPr>
          <a:xfrm rot="16200000">
            <a:off x="1631736" y="2147684"/>
            <a:ext cx="143557" cy="792088"/>
          </a:xfrm>
          <a:prstGeom prst="leftBrace">
            <a:avLst>
              <a:gd name="adj1" fmla="val 324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6"/>
          <p:cNvSpPr/>
          <p:nvPr/>
        </p:nvSpPr>
        <p:spPr>
          <a:xfrm>
            <a:off x="1470116" y="2659279"/>
            <a:ext cx="450124" cy="2463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050"/>
              <a:t>캡션</a:t>
            </a:r>
            <a:endParaRPr lang="ko-KR" altLang="en-US" sz="1050"/>
          </a:p>
        </p:txBody>
      </p:sp>
      <p:sp>
        <p:nvSpPr>
          <p:cNvPr id="15" name="왼쪽 중괄호 18"/>
          <p:cNvSpPr/>
          <p:nvPr/>
        </p:nvSpPr>
        <p:spPr>
          <a:xfrm rot="16200000">
            <a:off x="2770022" y="1873034"/>
            <a:ext cx="171241" cy="1368153"/>
          </a:xfrm>
          <a:prstGeom prst="leftBrace">
            <a:avLst>
              <a:gd name="adj1" fmla="val 324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21"/>
          <p:cNvSpPr/>
          <p:nvPr/>
        </p:nvSpPr>
        <p:spPr>
          <a:xfrm>
            <a:off x="2481408" y="2658821"/>
            <a:ext cx="80628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50"/>
              <a:t>폼 요소</a:t>
            </a:r>
            <a:endParaRPr lang="ko-KR" altLang="en-US" sz="1050"/>
          </a:p>
        </p:txBody>
      </p:sp>
      <p:sp>
        <p:nvSpPr>
          <p:cNvPr id="17" name="왼쪽 중괄호 22"/>
          <p:cNvSpPr/>
          <p:nvPr/>
        </p:nvSpPr>
        <p:spPr>
          <a:xfrm rot="16200000">
            <a:off x="4799022" y="2111680"/>
            <a:ext cx="143555" cy="864097"/>
          </a:xfrm>
          <a:prstGeom prst="leftBrace">
            <a:avLst>
              <a:gd name="adj1" fmla="val 324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23"/>
          <p:cNvSpPr/>
          <p:nvPr/>
        </p:nvSpPr>
        <p:spPr>
          <a:xfrm>
            <a:off x="4601398" y="2659281"/>
            <a:ext cx="452567" cy="2463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050"/>
              <a:t>캡션</a:t>
            </a:r>
            <a:endParaRPr lang="ko-KR" altLang="en-US" sz="1050"/>
          </a:p>
        </p:txBody>
      </p:sp>
      <p:sp>
        <p:nvSpPr>
          <p:cNvPr id="19" name="왼쪽 중괄호 24"/>
          <p:cNvSpPr/>
          <p:nvPr/>
        </p:nvSpPr>
        <p:spPr>
          <a:xfrm rot="16200000">
            <a:off x="6010381" y="1873036"/>
            <a:ext cx="171241" cy="1368153"/>
          </a:xfrm>
          <a:prstGeom prst="leftBrace">
            <a:avLst>
              <a:gd name="adj1" fmla="val 324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25"/>
          <p:cNvSpPr/>
          <p:nvPr/>
        </p:nvSpPr>
        <p:spPr>
          <a:xfrm>
            <a:off x="5721767" y="2658823"/>
            <a:ext cx="80628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50"/>
              <a:t>폼 요소</a:t>
            </a:r>
            <a:endParaRPr lang="ko-KR" altLang="en-US" sz="1050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976363" y="4929446"/>
            <a:ext cx="2520280" cy="32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976363" y="5884687"/>
            <a:ext cx="2520280" cy="32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/>
              <a:t>기존 </a:t>
            </a:r>
            <a:r>
              <a:rPr lang="en-US" altLang="ko-KR"/>
              <a:t>HTML</a:t>
            </a:r>
            <a:r>
              <a:rPr lang="ko-KR" altLang="en-US"/>
              <a:t>의 한계 </a:t>
            </a:r>
            <a:r>
              <a:rPr lang="en-US" altLang="ko-KR"/>
              <a:t>: </a:t>
            </a:r>
            <a:r>
              <a:rPr lang="ko-KR" altLang="en-US"/>
              <a:t>웹 문서 구조를 표현하는 태그 없음</a:t>
            </a:r>
            <a:endParaRPr lang="ko-KR" altLang="en-US"/>
          </a:p>
          <a:p>
            <a:pPr lvl="2">
              <a:defRPr/>
            </a:pPr>
            <a:r>
              <a:rPr lang="en-US" altLang="ko-KR"/>
              <a:t>&lt;div&gt; </a:t>
            </a:r>
            <a:r>
              <a:rPr lang="ko-KR" altLang="en-US"/>
              <a:t>태그나 </a:t>
            </a:r>
            <a:r>
              <a:rPr lang="en-US" altLang="ko-KR"/>
              <a:t>&lt;table&gt; </a:t>
            </a:r>
            <a:r>
              <a:rPr lang="ko-KR" altLang="en-US"/>
              <a:t>태그로 구조화되어 보이게 작성</a:t>
            </a:r>
            <a:endParaRPr lang="ko-KR" altLang="en-US"/>
          </a:p>
          <a:p>
            <a:pPr lvl="2">
              <a:defRPr/>
            </a:pPr>
            <a:r>
              <a:rPr lang="en-US" altLang="ko-KR"/>
              <a:t>HTML </a:t>
            </a:r>
            <a:r>
              <a:rPr lang="ko-KR" altLang="en-US"/>
              <a:t>페이지의 소스를 보면 문서 구조 파악 불가능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문서 구조화의 이유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검색 엔진이 좋아하는 웹 페이지 작성의 필요성 대두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정보 탐색이 중요해진 시대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사물인터넷으로 </a:t>
            </a:r>
            <a:r>
              <a:rPr lang="en-US" altLang="ko-KR"/>
              <a:t>IT </a:t>
            </a:r>
            <a:r>
              <a:rPr lang="ko-KR" altLang="en-US"/>
              <a:t>장치들이 스스로 정보 검색하는 시대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사용자가 만든 웹 페이지 가치 극대화 </a:t>
            </a:r>
            <a:r>
              <a:rPr lang="en-US" altLang="ko-KR"/>
              <a:t>– </a:t>
            </a:r>
            <a:r>
              <a:rPr lang="ko-KR" altLang="en-US"/>
              <a:t>탐색이 쉽도록 작성</a:t>
            </a:r>
            <a:endParaRPr lang="ko-KR" altLang="en-US"/>
          </a:p>
          <a:p>
            <a:pPr lvl="1"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HTML5</a:t>
            </a:r>
            <a:r>
              <a:rPr lang="ko-KR" altLang="en-US"/>
              <a:t>의 문서 구조화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40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예제 </a:t>
            </a:r>
            <a:r>
              <a:rPr lang="en-US" altLang="ko-KR"/>
              <a:t>3-12 &lt;label&gt; </a:t>
            </a:r>
            <a:r>
              <a:rPr lang="ko-KR" altLang="en-US"/>
              <a:t>태그로 로그인 폼 만들기</a:t>
            </a:r>
            <a:endParaRPr lang="ko-KR" altLang="en-US"/>
          </a:p>
        </p:txBody>
      </p:sp>
      <p:sp>
        <p:nvSpPr>
          <p:cNvPr id="5" name="직사각형 3"/>
          <p:cNvSpPr/>
          <p:nvPr/>
        </p:nvSpPr>
        <p:spPr>
          <a:xfrm>
            <a:off x="2142502" y="2539808"/>
            <a:ext cx="4608512" cy="33828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200"/>
              <a:t>&lt;!DOCTYPE 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charset="utf-8"&gt;</a:t>
            </a:r>
            <a:endParaRPr lang="en-US" altLang="ko-KR" sz="1200" kern="0">
              <a:solidFill>
                <a:srgbClr val="000000"/>
              </a:solidFill>
              <a:latin typeface="+mj-ea"/>
            </a:endParaRPr>
          </a:p>
          <a:p>
            <a:pPr defTabSz="179999">
              <a:defRPr/>
            </a:pPr>
            <a:r>
              <a:rPr lang="en-US" altLang="ko-KR" sz="1200"/>
              <a:t>&lt;title&gt;</a:t>
            </a:r>
            <a:r>
              <a:rPr lang="ko-KR" altLang="en-US" sz="1200"/>
              <a:t>로그인 폼</a:t>
            </a:r>
            <a:r>
              <a:rPr lang="en-US" altLang="ko-KR" sz="1200"/>
              <a:t>&lt;/title&gt;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&lt;h3&gt;</a:t>
            </a:r>
            <a:r>
              <a:rPr lang="ko-KR" altLang="en-US" sz="1200"/>
              <a:t>로그인 폼</a:t>
            </a:r>
            <a:r>
              <a:rPr lang="en-US" altLang="ko-KR" sz="1200"/>
              <a:t>&lt;/h3&gt;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&lt;hr&gt;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&lt;form name="fo" method="get"&gt;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</a:t>
            </a:r>
            <a:r>
              <a:rPr lang="en-US" altLang="ko-KR" sz="1200" b="1"/>
              <a:t>&lt;label&gt;</a:t>
            </a:r>
            <a:r>
              <a:rPr lang="ko-KR" altLang="en-US" sz="1200"/>
              <a:t>사용자 </a:t>
            </a:r>
            <a:r>
              <a:rPr lang="en-US" altLang="ko-KR" sz="1200"/>
              <a:t>ID : &lt;input type="text" size="15" value=""&gt;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</a:t>
            </a:r>
            <a:r>
              <a:rPr lang="en-US" altLang="ko-KR" sz="1200" b="1"/>
              <a:t>&lt;/label&gt;</a:t>
            </a:r>
            <a:r>
              <a:rPr lang="en-US" altLang="ko-KR" sz="1200"/>
              <a:t>&lt;br&gt;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</a:t>
            </a:r>
            <a:r>
              <a:rPr lang="en-US" altLang="ko-KR" sz="1200" b="1"/>
              <a:t>&lt;label for="pass"&gt;</a:t>
            </a:r>
            <a:r>
              <a:rPr lang="ko-KR" altLang="en-US" sz="1200"/>
              <a:t>비밀 번호 </a:t>
            </a:r>
            <a:r>
              <a:rPr lang="en-US" altLang="ko-KR" sz="1200"/>
              <a:t>: </a:t>
            </a:r>
            <a:r>
              <a:rPr lang="en-US" altLang="ko-KR" sz="1200" b="1"/>
              <a:t>&lt;/label&gt;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/>
              <a:t>	&lt;input </a:t>
            </a:r>
            <a:r>
              <a:rPr lang="en-US" altLang="ko-KR" sz="1200" b="1"/>
              <a:t>id="pass" </a:t>
            </a:r>
            <a:r>
              <a:rPr lang="en-US" altLang="ko-KR" sz="1200"/>
              <a:t>type="password" size="15" value=""&gt;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&lt;input type="submit" value="</a:t>
            </a:r>
            <a:r>
              <a:rPr lang="ko-KR" altLang="en-US" sz="1200"/>
              <a:t>완료</a:t>
            </a:r>
            <a:r>
              <a:rPr lang="en-US" altLang="ko-KR" sz="1200"/>
              <a:t>"&gt;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&lt;/form&gt;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&lt;/html&gt;</a:t>
            </a:r>
            <a:endParaRPr lang="ko-KR" altLang="en-US" sz="1200"/>
          </a:p>
        </p:txBody>
      </p:sp>
      <p:sp>
        <p:nvSpPr>
          <p:cNvPr id="6" name="직사각형 5"/>
          <p:cNvSpPr/>
          <p:nvPr/>
        </p:nvSpPr>
        <p:spPr>
          <a:xfrm>
            <a:off x="2056113" y="1763978"/>
            <a:ext cx="8079773" cy="291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예제 </a:t>
            </a:r>
            <a:r>
              <a:rPr lang="en-US" altLang="ko-KR" sz="140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3-5</a:t>
            </a:r>
            <a:r>
              <a:rPr lang="ko-KR" altLang="en-US" sz="140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의 로그인 폼에 있는 캡션을 </a:t>
            </a:r>
            <a:r>
              <a:rPr lang="en-US" altLang="ko-KR" sz="140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&lt;label&gt; </a:t>
            </a:r>
            <a:r>
              <a:rPr lang="ko-KR" altLang="en-US" sz="140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태그를 감싸 다시 작성하라</a:t>
            </a:r>
            <a:r>
              <a:rPr lang="en-US" altLang="ko-KR" sz="140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67038" y="3043864"/>
            <a:ext cx="3224012" cy="2115941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선택형 요소에 </a:t>
            </a:r>
            <a:r>
              <a:rPr lang="en-US" altLang="ko-KR"/>
              <a:t>&lt;label&gt; </a:t>
            </a:r>
            <a:r>
              <a:rPr lang="ko-KR" altLang="en-US"/>
              <a:t>태그 사용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캡션 텍스트나 이미지를 선택해도 폼 요소를 선택한 것으로 처리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41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선택형 요소의 캡션을 </a:t>
            </a:r>
            <a:r>
              <a:rPr lang="en-US" altLang="ko-KR"/>
              <a:t>&lt;label&gt;</a:t>
            </a:r>
            <a:r>
              <a:rPr lang="ko-KR" altLang="en-US"/>
              <a:t>로 감싸기</a:t>
            </a:r>
            <a:endParaRPr lang="ko-KR" altLang="en-US"/>
          </a:p>
        </p:txBody>
      </p:sp>
      <p:pic>
        <p:nvPicPr>
          <p:cNvPr id="5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57433" y="4734065"/>
            <a:ext cx="1829172" cy="973592"/>
          </a:xfrm>
          <a:prstGeom prst="rect">
            <a:avLst/>
          </a:prstGeom>
          <a:ln>
            <a:solidFill>
              <a:srgbClr val="4fb4ff"/>
            </a:solidFill>
          </a:ln>
        </p:spPr>
      </p:pic>
      <p:sp>
        <p:nvSpPr>
          <p:cNvPr id="6" name="직사각형 3"/>
          <p:cNvSpPr/>
          <p:nvPr/>
        </p:nvSpPr>
        <p:spPr>
          <a:xfrm>
            <a:off x="2772722" y="3845693"/>
            <a:ext cx="4608512" cy="4481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200" b="1"/>
              <a:t>&lt;label for="china"&gt;</a:t>
            </a:r>
            <a:r>
              <a:rPr lang="ko-KR" altLang="en-US" sz="1200" b="1"/>
              <a:t>짜장면</a:t>
            </a:r>
            <a:r>
              <a:rPr lang="en-US" altLang="ko-KR" sz="1200" b="1"/>
              <a:t>&lt;/label&gt;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/>
              <a:t>&lt;input type="radio" name="china" </a:t>
            </a:r>
            <a:r>
              <a:rPr lang="en-US" altLang="ko-KR" sz="1200" b="1"/>
              <a:t>id="china"</a:t>
            </a:r>
            <a:r>
              <a:rPr lang="en-US" altLang="ko-KR" sz="1200"/>
              <a:t> value="1"&gt;</a:t>
            </a:r>
            <a:endParaRPr lang="en-US" altLang="ko-KR" sz="1200"/>
          </a:p>
        </p:txBody>
      </p:sp>
      <p:sp>
        <p:nvSpPr>
          <p:cNvPr id="7" name="타원 5"/>
          <p:cNvSpPr/>
          <p:nvPr/>
        </p:nvSpPr>
        <p:spPr>
          <a:xfrm>
            <a:off x="3205429" y="3834248"/>
            <a:ext cx="872824" cy="2689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타원 6"/>
          <p:cNvSpPr/>
          <p:nvPr/>
        </p:nvSpPr>
        <p:spPr>
          <a:xfrm>
            <a:off x="4978991" y="4018295"/>
            <a:ext cx="802998" cy="2689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757930" y="3887474"/>
            <a:ext cx="828675" cy="333375"/>
          </a:xfrm>
          <a:prstGeom prst="rect">
            <a:avLst/>
          </a:prstGeom>
          <a:noFill/>
          <a:ln w="9525">
            <a:solidFill>
              <a:schemeClr val="accent1"/>
            </a:solidFill>
            <a:miter/>
          </a:ln>
        </p:spPr>
      </p:pic>
      <p:cxnSp>
        <p:nvCxnSpPr>
          <p:cNvPr id="10" name="직선 화살표 연결선 8"/>
          <p:cNvCxnSpPr>
            <a:stCxn id="7" idx="5"/>
            <a:endCxn id="8" idx="2"/>
          </p:cNvCxnSpPr>
          <p:nvPr/>
        </p:nvCxnSpPr>
        <p:spPr>
          <a:xfrm>
            <a:off x="3950431" y="4063785"/>
            <a:ext cx="1028560" cy="88969"/>
          </a:xfrm>
          <a:prstGeom prst="straightConnector1">
            <a:avLst/>
          </a:prstGeom>
          <a:ln w="9525">
            <a:solidFill>
              <a:srgbClr val="c00000"/>
            </a:solidFill>
            <a:headEnd type="triangle" w="med" len="me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24"/>
          <p:cNvGrpSpPr/>
          <p:nvPr/>
        </p:nvGrpSpPr>
        <p:grpSpPr>
          <a:xfrm rot="0">
            <a:off x="2771306" y="2887380"/>
            <a:ext cx="5815299" cy="541620"/>
            <a:chOff x="1291837" y="2268556"/>
            <a:chExt cx="5815299" cy="541620"/>
          </a:xfrm>
        </p:grpSpPr>
        <p:sp>
          <p:nvSpPr>
            <p:cNvPr id="12" name="직사각형 9"/>
            <p:cNvSpPr/>
            <p:nvPr/>
          </p:nvSpPr>
          <p:spPr>
            <a:xfrm>
              <a:off x="1291837" y="2288146"/>
              <a:ext cx="4604444" cy="44611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defTabSz="179999">
                <a:defRPr/>
              </a:pPr>
              <a:r>
                <a:rPr lang="en-US" altLang="ko-KR" sz="1200" b="1"/>
                <a:t>&lt;label&gt;</a:t>
              </a:r>
              <a:r>
                <a:rPr lang="ko-KR" altLang="en-US" sz="1200"/>
                <a:t>짜장면</a:t>
              </a:r>
              <a:r>
                <a:rPr lang="en-US" altLang="ko-KR" sz="1200"/>
                <a:t> &lt;input type="radio" name="china" value="1"&gt;</a:t>
              </a:r>
              <a:endParaRPr lang="en-US" altLang="ko-KR" sz="1200"/>
            </a:p>
            <a:p>
              <a:pPr defTabSz="179999">
                <a:defRPr/>
              </a:pPr>
              <a:r>
                <a:rPr lang="en-US" altLang="ko-KR" sz="1200" b="1"/>
                <a:t>&lt;/label&gt;</a:t>
              </a:r>
              <a:endParaRPr lang="en-US" altLang="ko-KR" sz="1200" b="1"/>
            </a:p>
          </p:txBody>
        </p:sp>
        <p:pic>
          <p:nvPicPr>
            <p:cNvPr id="13" name="Picture 5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6278461" y="2349138"/>
              <a:ext cx="828675" cy="333375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/>
            </a:ln>
          </p:spPr>
        </p:pic>
        <p:sp>
          <p:nvSpPr>
            <p:cNvPr id="14" name="타원 16"/>
            <p:cNvSpPr/>
            <p:nvPr/>
          </p:nvSpPr>
          <p:spPr>
            <a:xfrm>
              <a:off x="1877107" y="2268556"/>
              <a:ext cx="504056" cy="243326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모서리가 둥근 사각형 설명선 17"/>
            <p:cNvSpPr/>
            <p:nvPr/>
          </p:nvSpPr>
          <p:spPr>
            <a:xfrm>
              <a:off x="2515568" y="2627681"/>
              <a:ext cx="496729" cy="182495"/>
            </a:xfrm>
            <a:prstGeom prst="wedgeRoundRectCallout">
              <a:avLst>
                <a:gd name="adj1" fmla="val -87988"/>
                <a:gd name="adj2" fmla="val -91959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000">
                  <a:solidFill>
                    <a:schemeClr val="tx1"/>
                  </a:solidFill>
                </a:rPr>
                <a:t>캡션</a:t>
              </a:r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sp>
        <p:nvSpPr>
          <p:cNvPr id="16" name="직사각형 10"/>
          <p:cNvSpPr/>
          <p:nvPr/>
        </p:nvSpPr>
        <p:spPr>
          <a:xfrm>
            <a:off x="2777500" y="4806687"/>
            <a:ext cx="3667037" cy="8206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200" b="1"/>
              <a:t>&lt;label&gt;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 b="1"/>
              <a:t>	</a:t>
            </a:r>
            <a:r>
              <a:rPr lang="en-US" altLang="ko-KR" sz="1200"/>
              <a:t>&lt;input type="radio" name="china" value="1"&gt;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 b="1"/>
              <a:t>	</a:t>
            </a:r>
            <a:r>
              <a:rPr lang="ko-KR" altLang="en-US" sz="1200"/>
              <a:t>짜장면</a:t>
            </a:r>
            <a:r>
              <a:rPr lang="en-US" altLang="ko-KR" sz="1200"/>
              <a:t>&lt;img src="jajang.png"&gt;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 b="1"/>
              <a:t>&lt;/label&gt;</a:t>
            </a:r>
            <a:endParaRPr lang="en-US" altLang="ko-KR" sz="1200" b="1"/>
          </a:p>
        </p:txBody>
      </p:sp>
      <p:sp>
        <p:nvSpPr>
          <p:cNvPr id="17" name="타원 18"/>
          <p:cNvSpPr/>
          <p:nvPr/>
        </p:nvSpPr>
        <p:spPr>
          <a:xfrm>
            <a:off x="2778813" y="5147276"/>
            <a:ext cx="2520280" cy="290448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모서리가 둥근 사각형 설명선 19"/>
          <p:cNvSpPr/>
          <p:nvPr/>
        </p:nvSpPr>
        <p:spPr>
          <a:xfrm>
            <a:off x="5583537" y="5367410"/>
            <a:ext cx="496729" cy="182495"/>
          </a:xfrm>
          <a:prstGeom prst="wedgeRoundRectCallout">
            <a:avLst>
              <a:gd name="adj1" fmla="val -76764"/>
              <a:gd name="adj2" fmla="val -4714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캡션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9" name="모서리가 둥근 사각형 설명선 21"/>
          <p:cNvSpPr/>
          <p:nvPr/>
        </p:nvSpPr>
        <p:spPr>
          <a:xfrm>
            <a:off x="6520866" y="4652897"/>
            <a:ext cx="496729" cy="182495"/>
          </a:xfrm>
          <a:prstGeom prst="wedgeRoundRectCallout">
            <a:avLst>
              <a:gd name="adj1" fmla="val 49701"/>
              <a:gd name="adj2" fmla="val 1443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캡션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0" name="자유형 23"/>
          <p:cNvSpPr/>
          <p:nvPr/>
        </p:nvSpPr>
        <p:spPr>
          <a:xfrm>
            <a:off x="6962761" y="4707102"/>
            <a:ext cx="1623844" cy="1011201"/>
          </a:xfrm>
          <a:custGeom>
            <a:avLst/>
            <a:gdLst>
              <a:gd name="connsiteX0" fmla="*/ 135466 w 917807"/>
              <a:gd name="connsiteY0" fmla="*/ 42333 h 651933"/>
              <a:gd name="connsiteX1" fmla="*/ 93133 w 917807"/>
              <a:gd name="connsiteY1" fmla="*/ 84666 h 651933"/>
              <a:gd name="connsiteX2" fmla="*/ 76200 w 917807"/>
              <a:gd name="connsiteY2" fmla="*/ 135466 h 651933"/>
              <a:gd name="connsiteX3" fmla="*/ 25400 w 917807"/>
              <a:gd name="connsiteY3" fmla="*/ 203200 h 651933"/>
              <a:gd name="connsiteX4" fmla="*/ 0 w 917807"/>
              <a:gd name="connsiteY4" fmla="*/ 254000 h 651933"/>
              <a:gd name="connsiteX5" fmla="*/ 8466 w 917807"/>
              <a:gd name="connsiteY5" fmla="*/ 457200 h 651933"/>
              <a:gd name="connsiteX6" fmla="*/ 16933 w 917807"/>
              <a:gd name="connsiteY6" fmla="*/ 482600 h 651933"/>
              <a:gd name="connsiteX7" fmla="*/ 42333 w 917807"/>
              <a:gd name="connsiteY7" fmla="*/ 567266 h 651933"/>
              <a:gd name="connsiteX8" fmla="*/ 84666 w 917807"/>
              <a:gd name="connsiteY8" fmla="*/ 601133 h 651933"/>
              <a:gd name="connsiteX9" fmla="*/ 101600 w 917807"/>
              <a:gd name="connsiteY9" fmla="*/ 618066 h 651933"/>
              <a:gd name="connsiteX10" fmla="*/ 194733 w 917807"/>
              <a:gd name="connsiteY10" fmla="*/ 643466 h 651933"/>
              <a:gd name="connsiteX11" fmla="*/ 228600 w 917807"/>
              <a:gd name="connsiteY11" fmla="*/ 651933 h 651933"/>
              <a:gd name="connsiteX12" fmla="*/ 372533 w 917807"/>
              <a:gd name="connsiteY12" fmla="*/ 643466 h 651933"/>
              <a:gd name="connsiteX13" fmla="*/ 601133 w 917807"/>
              <a:gd name="connsiteY13" fmla="*/ 635000 h 651933"/>
              <a:gd name="connsiteX14" fmla="*/ 643466 w 917807"/>
              <a:gd name="connsiteY14" fmla="*/ 626533 h 651933"/>
              <a:gd name="connsiteX15" fmla="*/ 694266 w 917807"/>
              <a:gd name="connsiteY15" fmla="*/ 609600 h 651933"/>
              <a:gd name="connsiteX16" fmla="*/ 745066 w 917807"/>
              <a:gd name="connsiteY16" fmla="*/ 575733 h 651933"/>
              <a:gd name="connsiteX17" fmla="*/ 778933 w 917807"/>
              <a:gd name="connsiteY17" fmla="*/ 541866 h 651933"/>
              <a:gd name="connsiteX18" fmla="*/ 795866 w 917807"/>
              <a:gd name="connsiteY18" fmla="*/ 516466 h 651933"/>
              <a:gd name="connsiteX19" fmla="*/ 846666 w 917807"/>
              <a:gd name="connsiteY19" fmla="*/ 465666 h 651933"/>
              <a:gd name="connsiteX20" fmla="*/ 863600 w 917807"/>
              <a:gd name="connsiteY20" fmla="*/ 448733 h 651933"/>
              <a:gd name="connsiteX21" fmla="*/ 905933 w 917807"/>
              <a:gd name="connsiteY21" fmla="*/ 397933 h 651933"/>
              <a:gd name="connsiteX22" fmla="*/ 905933 w 917807"/>
              <a:gd name="connsiteY22" fmla="*/ 220133 h 651933"/>
              <a:gd name="connsiteX23" fmla="*/ 872066 w 917807"/>
              <a:gd name="connsiteY23" fmla="*/ 169333 h 651933"/>
              <a:gd name="connsiteX24" fmla="*/ 863600 w 917807"/>
              <a:gd name="connsiteY24" fmla="*/ 143933 h 651933"/>
              <a:gd name="connsiteX25" fmla="*/ 846666 w 917807"/>
              <a:gd name="connsiteY25" fmla="*/ 127000 h 651933"/>
              <a:gd name="connsiteX26" fmla="*/ 821266 w 917807"/>
              <a:gd name="connsiteY26" fmla="*/ 93133 h 651933"/>
              <a:gd name="connsiteX27" fmla="*/ 770466 w 917807"/>
              <a:gd name="connsiteY27" fmla="*/ 25400 h 651933"/>
              <a:gd name="connsiteX28" fmla="*/ 745066 w 917807"/>
              <a:gd name="connsiteY28" fmla="*/ 16933 h 651933"/>
              <a:gd name="connsiteX29" fmla="*/ 719666 w 917807"/>
              <a:gd name="connsiteY29" fmla="*/ 0 h 651933"/>
              <a:gd name="connsiteX30" fmla="*/ 262466 w 917807"/>
              <a:gd name="connsiteY30" fmla="*/ 8466 h 651933"/>
              <a:gd name="connsiteX31" fmla="*/ 177800 w 917807"/>
              <a:gd name="connsiteY31" fmla="*/ 25400 h 651933"/>
              <a:gd name="connsiteX32" fmla="*/ 135466 w 917807"/>
              <a:gd name="connsiteY32" fmla="*/ 59266 h 651933"/>
              <a:gd name="connsiteX33" fmla="*/ 135466 w 917807"/>
              <a:gd name="connsiteY33" fmla="*/ 42333 h 65193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17807" h="651933">
                <a:moveTo>
                  <a:pt x="135466" y="42333"/>
                </a:moveTo>
                <a:cubicBezTo>
                  <a:pt x="128410" y="46566"/>
                  <a:pt x="103847" y="67830"/>
                  <a:pt x="93133" y="84666"/>
                </a:cubicBezTo>
                <a:cubicBezTo>
                  <a:pt x="83550" y="99725"/>
                  <a:pt x="88821" y="122845"/>
                  <a:pt x="76200" y="135466"/>
                </a:cubicBezTo>
                <a:cubicBezTo>
                  <a:pt x="56141" y="155525"/>
                  <a:pt x="34975" y="174477"/>
                  <a:pt x="25400" y="203200"/>
                </a:cubicBezTo>
                <a:cubicBezTo>
                  <a:pt x="13715" y="238253"/>
                  <a:pt x="21883" y="221174"/>
                  <a:pt x="0" y="254000"/>
                </a:cubicBezTo>
                <a:cubicBezTo>
                  <a:pt x="2822" y="321733"/>
                  <a:pt x="3458" y="389593"/>
                  <a:pt x="8466" y="457200"/>
                </a:cubicBezTo>
                <a:cubicBezTo>
                  <a:pt x="9125" y="466100"/>
                  <a:pt x="14997" y="473888"/>
                  <a:pt x="16933" y="482600"/>
                </a:cubicBezTo>
                <a:cubicBezTo>
                  <a:pt x="27167" y="528651"/>
                  <a:pt x="17949" y="530689"/>
                  <a:pt x="42333" y="567266"/>
                </a:cubicBezTo>
                <a:cubicBezTo>
                  <a:pt x="54016" y="584791"/>
                  <a:pt x="68488" y="588191"/>
                  <a:pt x="84666" y="601133"/>
                </a:cubicBezTo>
                <a:cubicBezTo>
                  <a:pt x="90899" y="606120"/>
                  <a:pt x="94460" y="614496"/>
                  <a:pt x="101600" y="618066"/>
                </a:cubicBezTo>
                <a:cubicBezTo>
                  <a:pt x="133324" y="633928"/>
                  <a:pt x="161283" y="636033"/>
                  <a:pt x="194733" y="643466"/>
                </a:cubicBezTo>
                <a:cubicBezTo>
                  <a:pt x="206092" y="645990"/>
                  <a:pt x="217311" y="649111"/>
                  <a:pt x="228600" y="651933"/>
                </a:cubicBezTo>
                <a:lnTo>
                  <a:pt x="372533" y="643466"/>
                </a:lnTo>
                <a:cubicBezTo>
                  <a:pt x="448707" y="640004"/>
                  <a:pt x="525029" y="639756"/>
                  <a:pt x="601133" y="635000"/>
                </a:cubicBezTo>
                <a:cubicBezTo>
                  <a:pt x="615495" y="634102"/>
                  <a:pt x="629583" y="630319"/>
                  <a:pt x="643466" y="626533"/>
                </a:cubicBezTo>
                <a:cubicBezTo>
                  <a:pt x="660686" y="621837"/>
                  <a:pt x="694266" y="609600"/>
                  <a:pt x="694266" y="609600"/>
                </a:cubicBezTo>
                <a:cubicBezTo>
                  <a:pt x="711199" y="598311"/>
                  <a:pt x="730675" y="590124"/>
                  <a:pt x="745066" y="575733"/>
                </a:cubicBezTo>
                <a:lnTo>
                  <a:pt x="778933" y="541866"/>
                </a:lnTo>
                <a:cubicBezTo>
                  <a:pt x="786128" y="534671"/>
                  <a:pt x="789106" y="524071"/>
                  <a:pt x="795866" y="516466"/>
                </a:cubicBezTo>
                <a:cubicBezTo>
                  <a:pt x="811776" y="498567"/>
                  <a:pt x="829733" y="482599"/>
                  <a:pt x="846666" y="465666"/>
                </a:cubicBezTo>
                <a:cubicBezTo>
                  <a:pt x="852311" y="460022"/>
                  <a:pt x="859172" y="455375"/>
                  <a:pt x="863600" y="448733"/>
                </a:cubicBezTo>
                <a:cubicBezTo>
                  <a:pt x="887175" y="413370"/>
                  <a:pt x="873338" y="430528"/>
                  <a:pt x="905933" y="397933"/>
                </a:cubicBezTo>
                <a:cubicBezTo>
                  <a:pt x="917259" y="329982"/>
                  <a:pt x="925716" y="303220"/>
                  <a:pt x="905933" y="220133"/>
                </a:cubicBezTo>
                <a:cubicBezTo>
                  <a:pt x="901219" y="200335"/>
                  <a:pt x="872066" y="169333"/>
                  <a:pt x="872066" y="169333"/>
                </a:cubicBezTo>
                <a:cubicBezTo>
                  <a:pt x="869244" y="160866"/>
                  <a:pt x="868192" y="151586"/>
                  <a:pt x="863600" y="143933"/>
                </a:cubicBezTo>
                <a:cubicBezTo>
                  <a:pt x="859493" y="137088"/>
                  <a:pt x="851776" y="133132"/>
                  <a:pt x="846666" y="127000"/>
                </a:cubicBezTo>
                <a:cubicBezTo>
                  <a:pt x="837632" y="116160"/>
                  <a:pt x="829358" y="104693"/>
                  <a:pt x="821266" y="93133"/>
                </a:cubicBezTo>
                <a:cubicBezTo>
                  <a:pt x="818218" y="88779"/>
                  <a:pt x="787966" y="35900"/>
                  <a:pt x="770466" y="25400"/>
                </a:cubicBezTo>
                <a:cubicBezTo>
                  <a:pt x="762813" y="20808"/>
                  <a:pt x="753048" y="20924"/>
                  <a:pt x="745066" y="16933"/>
                </a:cubicBezTo>
                <a:cubicBezTo>
                  <a:pt x="735965" y="12382"/>
                  <a:pt x="728133" y="5644"/>
                  <a:pt x="719666" y="0"/>
                </a:cubicBezTo>
                <a:lnTo>
                  <a:pt x="262466" y="8466"/>
                </a:lnTo>
                <a:cubicBezTo>
                  <a:pt x="245768" y="9013"/>
                  <a:pt x="199143" y="14728"/>
                  <a:pt x="177800" y="25400"/>
                </a:cubicBezTo>
                <a:cubicBezTo>
                  <a:pt x="136365" y="46117"/>
                  <a:pt x="166964" y="35643"/>
                  <a:pt x="135466" y="59266"/>
                </a:cubicBezTo>
                <a:cubicBezTo>
                  <a:pt x="130417" y="63052"/>
                  <a:pt x="142522" y="38100"/>
                  <a:pt x="135466" y="42333"/>
                </a:cubicBezTo>
                <a:close/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42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예제 </a:t>
            </a:r>
            <a:r>
              <a:rPr lang="en-US" altLang="ko-KR"/>
              <a:t>3-13 &lt;label&gt;</a:t>
            </a:r>
            <a:r>
              <a:rPr lang="ko-KR" altLang="en-US"/>
              <a:t>로 라디오버튼에 캡션 만들기</a:t>
            </a:r>
            <a:endParaRPr lang="ko-KR" altLang="en-US"/>
          </a:p>
        </p:txBody>
      </p:sp>
      <p:pic>
        <p:nvPicPr>
          <p:cNvPr id="5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62836" y="2249180"/>
            <a:ext cx="2320091" cy="3883741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6" name="직사각형 3"/>
          <p:cNvSpPr/>
          <p:nvPr/>
        </p:nvSpPr>
        <p:spPr>
          <a:xfrm>
            <a:off x="1709449" y="1745124"/>
            <a:ext cx="5256585" cy="46632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200"/>
              <a:t>&lt;!DOCTYPE 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charset="utf-8"&gt;</a:t>
            </a:r>
            <a:endParaRPr lang="en-US" altLang="ko-KR" sz="1200" kern="0">
              <a:solidFill>
                <a:srgbClr val="000000"/>
              </a:solidFill>
              <a:latin typeface="+mj-ea"/>
            </a:endParaRPr>
          </a:p>
          <a:p>
            <a:pPr defTabSz="179999">
              <a:defRPr/>
            </a:pPr>
            <a:r>
              <a:rPr lang="en-US" altLang="ko-KR" sz="1200"/>
              <a:t>&lt;title&gt;</a:t>
            </a:r>
            <a:r>
              <a:rPr lang="ko-KR" altLang="en-US" sz="1200"/>
              <a:t>캡션을 가진 라디오버튼</a:t>
            </a:r>
            <a:r>
              <a:rPr lang="en-US" altLang="ko-KR" sz="1200"/>
              <a:t>&lt;/title&gt;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&lt;h3&gt;</a:t>
            </a:r>
            <a:r>
              <a:rPr lang="ko-KR" altLang="en-US" sz="1200"/>
              <a:t>먹고 싶은 것 하나만 선택</a:t>
            </a:r>
            <a:r>
              <a:rPr lang="en-US" altLang="ko-KR" sz="1200"/>
              <a:t>?(&amp;lt;label&amp;gt;</a:t>
            </a:r>
            <a:r>
              <a:rPr lang="ko-KR" altLang="en-US" sz="1200"/>
              <a:t>이용</a:t>
            </a:r>
            <a:r>
              <a:rPr lang="en-US" altLang="ko-KR" sz="1200"/>
              <a:t>)&lt;/h3&gt;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&lt;hr&gt;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&lt;form&gt;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</a:t>
            </a:r>
            <a:r>
              <a:rPr lang="en-US" altLang="ko-KR" sz="1200" b="1"/>
              <a:t>&lt;label&gt;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/>
              <a:t>		&lt;input type="radio" name="china" value="1"&gt;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	</a:t>
            </a:r>
            <a:r>
              <a:rPr lang="ko-KR" altLang="en-US" sz="1200"/>
              <a:t>짜장면 </a:t>
            </a:r>
            <a:r>
              <a:rPr lang="en-US" altLang="ko-KR" sz="1200"/>
              <a:t>&lt;img src="media/jajang.png"&gt;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</a:t>
            </a:r>
            <a:r>
              <a:rPr lang="en-US" altLang="ko-KR" sz="1200" b="1"/>
              <a:t>&lt;/label&gt;</a:t>
            </a:r>
            <a:r>
              <a:rPr lang="en-US" altLang="ko-KR" sz="1200"/>
              <a:t>&lt;br&gt;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&lt;label&gt;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	&lt;input type="radio" name="china" value="2" checked&gt;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	</a:t>
            </a:r>
            <a:r>
              <a:rPr lang="ko-KR" altLang="en-US" sz="1200"/>
              <a:t>짬뽕 </a:t>
            </a:r>
            <a:r>
              <a:rPr lang="en-US" altLang="ko-KR" sz="1200"/>
              <a:t>&lt;img src="media/jjambbong.png"&gt;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&lt;/label&gt;&lt;br&gt;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&lt;label&gt;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	&lt;input type="radio" name="china" value="3"&gt;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	</a:t>
            </a:r>
            <a:r>
              <a:rPr lang="ko-KR" altLang="en-US" sz="1200"/>
              <a:t>탕수육 </a:t>
            </a:r>
            <a:r>
              <a:rPr lang="en-US" altLang="ko-KR" sz="1200"/>
              <a:t>&lt;img src="media/tangsuyuk.png"&gt;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&lt;/label&gt;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&lt;/form&gt;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&lt;/html&gt;</a:t>
            </a:r>
            <a:endParaRPr lang="ko-KR" altLang="en-US" sz="1200"/>
          </a:p>
        </p:txBody>
      </p:sp>
      <p:sp>
        <p:nvSpPr>
          <p:cNvPr id="7" name="자유형 7"/>
          <p:cNvSpPr/>
          <p:nvPr/>
        </p:nvSpPr>
        <p:spPr>
          <a:xfrm>
            <a:off x="7434250" y="3581420"/>
            <a:ext cx="1512168" cy="792088"/>
          </a:xfrm>
          <a:custGeom>
            <a:avLst/>
            <a:gdLst>
              <a:gd name="connsiteX0" fmla="*/ 135466 w 917807"/>
              <a:gd name="connsiteY0" fmla="*/ 42333 h 651933"/>
              <a:gd name="connsiteX1" fmla="*/ 93133 w 917807"/>
              <a:gd name="connsiteY1" fmla="*/ 84666 h 651933"/>
              <a:gd name="connsiteX2" fmla="*/ 76200 w 917807"/>
              <a:gd name="connsiteY2" fmla="*/ 135466 h 651933"/>
              <a:gd name="connsiteX3" fmla="*/ 25400 w 917807"/>
              <a:gd name="connsiteY3" fmla="*/ 203200 h 651933"/>
              <a:gd name="connsiteX4" fmla="*/ 0 w 917807"/>
              <a:gd name="connsiteY4" fmla="*/ 254000 h 651933"/>
              <a:gd name="connsiteX5" fmla="*/ 8466 w 917807"/>
              <a:gd name="connsiteY5" fmla="*/ 457200 h 651933"/>
              <a:gd name="connsiteX6" fmla="*/ 16933 w 917807"/>
              <a:gd name="connsiteY6" fmla="*/ 482600 h 651933"/>
              <a:gd name="connsiteX7" fmla="*/ 42333 w 917807"/>
              <a:gd name="connsiteY7" fmla="*/ 567266 h 651933"/>
              <a:gd name="connsiteX8" fmla="*/ 84666 w 917807"/>
              <a:gd name="connsiteY8" fmla="*/ 601133 h 651933"/>
              <a:gd name="connsiteX9" fmla="*/ 101600 w 917807"/>
              <a:gd name="connsiteY9" fmla="*/ 618066 h 651933"/>
              <a:gd name="connsiteX10" fmla="*/ 194733 w 917807"/>
              <a:gd name="connsiteY10" fmla="*/ 643466 h 651933"/>
              <a:gd name="connsiteX11" fmla="*/ 228600 w 917807"/>
              <a:gd name="connsiteY11" fmla="*/ 651933 h 651933"/>
              <a:gd name="connsiteX12" fmla="*/ 372533 w 917807"/>
              <a:gd name="connsiteY12" fmla="*/ 643466 h 651933"/>
              <a:gd name="connsiteX13" fmla="*/ 601133 w 917807"/>
              <a:gd name="connsiteY13" fmla="*/ 635000 h 651933"/>
              <a:gd name="connsiteX14" fmla="*/ 643466 w 917807"/>
              <a:gd name="connsiteY14" fmla="*/ 626533 h 651933"/>
              <a:gd name="connsiteX15" fmla="*/ 694266 w 917807"/>
              <a:gd name="connsiteY15" fmla="*/ 609600 h 651933"/>
              <a:gd name="connsiteX16" fmla="*/ 745066 w 917807"/>
              <a:gd name="connsiteY16" fmla="*/ 575733 h 651933"/>
              <a:gd name="connsiteX17" fmla="*/ 778933 w 917807"/>
              <a:gd name="connsiteY17" fmla="*/ 541866 h 651933"/>
              <a:gd name="connsiteX18" fmla="*/ 795866 w 917807"/>
              <a:gd name="connsiteY18" fmla="*/ 516466 h 651933"/>
              <a:gd name="connsiteX19" fmla="*/ 846666 w 917807"/>
              <a:gd name="connsiteY19" fmla="*/ 465666 h 651933"/>
              <a:gd name="connsiteX20" fmla="*/ 863600 w 917807"/>
              <a:gd name="connsiteY20" fmla="*/ 448733 h 651933"/>
              <a:gd name="connsiteX21" fmla="*/ 905933 w 917807"/>
              <a:gd name="connsiteY21" fmla="*/ 397933 h 651933"/>
              <a:gd name="connsiteX22" fmla="*/ 905933 w 917807"/>
              <a:gd name="connsiteY22" fmla="*/ 220133 h 651933"/>
              <a:gd name="connsiteX23" fmla="*/ 872066 w 917807"/>
              <a:gd name="connsiteY23" fmla="*/ 169333 h 651933"/>
              <a:gd name="connsiteX24" fmla="*/ 863600 w 917807"/>
              <a:gd name="connsiteY24" fmla="*/ 143933 h 651933"/>
              <a:gd name="connsiteX25" fmla="*/ 846666 w 917807"/>
              <a:gd name="connsiteY25" fmla="*/ 127000 h 651933"/>
              <a:gd name="connsiteX26" fmla="*/ 821266 w 917807"/>
              <a:gd name="connsiteY26" fmla="*/ 93133 h 651933"/>
              <a:gd name="connsiteX27" fmla="*/ 770466 w 917807"/>
              <a:gd name="connsiteY27" fmla="*/ 25400 h 651933"/>
              <a:gd name="connsiteX28" fmla="*/ 745066 w 917807"/>
              <a:gd name="connsiteY28" fmla="*/ 16933 h 651933"/>
              <a:gd name="connsiteX29" fmla="*/ 719666 w 917807"/>
              <a:gd name="connsiteY29" fmla="*/ 0 h 651933"/>
              <a:gd name="connsiteX30" fmla="*/ 262466 w 917807"/>
              <a:gd name="connsiteY30" fmla="*/ 8466 h 651933"/>
              <a:gd name="connsiteX31" fmla="*/ 177800 w 917807"/>
              <a:gd name="connsiteY31" fmla="*/ 25400 h 651933"/>
              <a:gd name="connsiteX32" fmla="*/ 135466 w 917807"/>
              <a:gd name="connsiteY32" fmla="*/ 59266 h 651933"/>
              <a:gd name="connsiteX33" fmla="*/ 135466 w 917807"/>
              <a:gd name="connsiteY33" fmla="*/ 42333 h 65193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17807" h="651933">
                <a:moveTo>
                  <a:pt x="135466" y="42333"/>
                </a:moveTo>
                <a:cubicBezTo>
                  <a:pt x="128410" y="46566"/>
                  <a:pt x="103847" y="67830"/>
                  <a:pt x="93133" y="84666"/>
                </a:cubicBezTo>
                <a:cubicBezTo>
                  <a:pt x="83550" y="99725"/>
                  <a:pt x="88821" y="122845"/>
                  <a:pt x="76200" y="135466"/>
                </a:cubicBezTo>
                <a:cubicBezTo>
                  <a:pt x="56141" y="155525"/>
                  <a:pt x="34975" y="174477"/>
                  <a:pt x="25400" y="203200"/>
                </a:cubicBezTo>
                <a:cubicBezTo>
                  <a:pt x="13715" y="238253"/>
                  <a:pt x="21883" y="221174"/>
                  <a:pt x="0" y="254000"/>
                </a:cubicBezTo>
                <a:cubicBezTo>
                  <a:pt x="2822" y="321733"/>
                  <a:pt x="3458" y="389593"/>
                  <a:pt x="8466" y="457200"/>
                </a:cubicBezTo>
                <a:cubicBezTo>
                  <a:pt x="9125" y="466100"/>
                  <a:pt x="14997" y="473888"/>
                  <a:pt x="16933" y="482600"/>
                </a:cubicBezTo>
                <a:cubicBezTo>
                  <a:pt x="27167" y="528651"/>
                  <a:pt x="17949" y="530689"/>
                  <a:pt x="42333" y="567266"/>
                </a:cubicBezTo>
                <a:cubicBezTo>
                  <a:pt x="54016" y="584791"/>
                  <a:pt x="68488" y="588191"/>
                  <a:pt x="84666" y="601133"/>
                </a:cubicBezTo>
                <a:cubicBezTo>
                  <a:pt x="90899" y="606120"/>
                  <a:pt x="94460" y="614496"/>
                  <a:pt x="101600" y="618066"/>
                </a:cubicBezTo>
                <a:cubicBezTo>
                  <a:pt x="133324" y="633928"/>
                  <a:pt x="161283" y="636033"/>
                  <a:pt x="194733" y="643466"/>
                </a:cubicBezTo>
                <a:cubicBezTo>
                  <a:pt x="206092" y="645990"/>
                  <a:pt x="217311" y="649111"/>
                  <a:pt x="228600" y="651933"/>
                </a:cubicBezTo>
                <a:lnTo>
                  <a:pt x="372533" y="643466"/>
                </a:lnTo>
                <a:cubicBezTo>
                  <a:pt x="448707" y="640004"/>
                  <a:pt x="525029" y="639756"/>
                  <a:pt x="601133" y="635000"/>
                </a:cubicBezTo>
                <a:cubicBezTo>
                  <a:pt x="615495" y="634102"/>
                  <a:pt x="629583" y="630319"/>
                  <a:pt x="643466" y="626533"/>
                </a:cubicBezTo>
                <a:cubicBezTo>
                  <a:pt x="660686" y="621837"/>
                  <a:pt x="694266" y="609600"/>
                  <a:pt x="694266" y="609600"/>
                </a:cubicBezTo>
                <a:cubicBezTo>
                  <a:pt x="711199" y="598311"/>
                  <a:pt x="730675" y="590124"/>
                  <a:pt x="745066" y="575733"/>
                </a:cubicBezTo>
                <a:lnTo>
                  <a:pt x="778933" y="541866"/>
                </a:lnTo>
                <a:cubicBezTo>
                  <a:pt x="786128" y="534671"/>
                  <a:pt x="789106" y="524071"/>
                  <a:pt x="795866" y="516466"/>
                </a:cubicBezTo>
                <a:cubicBezTo>
                  <a:pt x="811776" y="498567"/>
                  <a:pt x="829733" y="482599"/>
                  <a:pt x="846666" y="465666"/>
                </a:cubicBezTo>
                <a:cubicBezTo>
                  <a:pt x="852311" y="460022"/>
                  <a:pt x="859172" y="455375"/>
                  <a:pt x="863600" y="448733"/>
                </a:cubicBezTo>
                <a:cubicBezTo>
                  <a:pt x="887175" y="413370"/>
                  <a:pt x="873338" y="430528"/>
                  <a:pt x="905933" y="397933"/>
                </a:cubicBezTo>
                <a:cubicBezTo>
                  <a:pt x="917259" y="329982"/>
                  <a:pt x="925716" y="303220"/>
                  <a:pt x="905933" y="220133"/>
                </a:cubicBezTo>
                <a:cubicBezTo>
                  <a:pt x="901219" y="200335"/>
                  <a:pt x="872066" y="169333"/>
                  <a:pt x="872066" y="169333"/>
                </a:cubicBezTo>
                <a:cubicBezTo>
                  <a:pt x="869244" y="160866"/>
                  <a:pt x="868192" y="151586"/>
                  <a:pt x="863600" y="143933"/>
                </a:cubicBezTo>
                <a:cubicBezTo>
                  <a:pt x="859493" y="137088"/>
                  <a:pt x="851776" y="133132"/>
                  <a:pt x="846666" y="127000"/>
                </a:cubicBezTo>
                <a:cubicBezTo>
                  <a:pt x="837632" y="116160"/>
                  <a:pt x="829358" y="104693"/>
                  <a:pt x="821266" y="93133"/>
                </a:cubicBezTo>
                <a:cubicBezTo>
                  <a:pt x="818218" y="88779"/>
                  <a:pt x="787966" y="35900"/>
                  <a:pt x="770466" y="25400"/>
                </a:cubicBezTo>
                <a:cubicBezTo>
                  <a:pt x="762813" y="20808"/>
                  <a:pt x="753048" y="20924"/>
                  <a:pt x="745066" y="16933"/>
                </a:cubicBezTo>
                <a:cubicBezTo>
                  <a:pt x="735965" y="12382"/>
                  <a:pt x="728133" y="5644"/>
                  <a:pt x="719666" y="0"/>
                </a:cubicBezTo>
                <a:lnTo>
                  <a:pt x="262466" y="8466"/>
                </a:lnTo>
                <a:cubicBezTo>
                  <a:pt x="245768" y="9013"/>
                  <a:pt x="199143" y="14728"/>
                  <a:pt x="177800" y="25400"/>
                </a:cubicBezTo>
                <a:cubicBezTo>
                  <a:pt x="136365" y="46117"/>
                  <a:pt x="166964" y="35643"/>
                  <a:pt x="135466" y="59266"/>
                </a:cubicBezTo>
                <a:cubicBezTo>
                  <a:pt x="130417" y="63052"/>
                  <a:pt x="142522" y="38100"/>
                  <a:pt x="135466" y="42333"/>
                </a:cubicBezTo>
                <a:close/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8869155" y="3293386"/>
            <a:ext cx="988867" cy="431005"/>
          </a:xfrm>
          <a:prstGeom prst="wedgeRoundRectCallout">
            <a:avLst>
              <a:gd name="adj1" fmla="val -52339"/>
              <a:gd name="adj2" fmla="val 7726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&lt;label&gt;</a:t>
            </a:r>
            <a:r>
              <a:rPr lang="ko-KR" altLang="en-US" sz="1000"/>
              <a:t>로</a:t>
            </a:r>
            <a:endParaRPr lang="ko-KR" altLang="en-US" sz="1000"/>
          </a:p>
          <a:p>
            <a:pPr lvl="0">
              <a:defRPr/>
            </a:pPr>
            <a:r>
              <a:rPr lang="ko-KR" altLang="en-US" sz="1000"/>
              <a:t>캡션 감싸기</a:t>
            </a:r>
            <a:endParaRPr lang="ko-KR" altLang="en-US" sz="1000"/>
          </a:p>
        </p:txBody>
      </p:sp>
      <p:sp>
        <p:nvSpPr>
          <p:cNvPr id="9" name="TextBox 9"/>
          <p:cNvSpPr txBox="1"/>
          <p:nvPr/>
        </p:nvSpPr>
        <p:spPr>
          <a:xfrm>
            <a:off x="8869155" y="4301499"/>
            <a:ext cx="869348" cy="432617"/>
          </a:xfrm>
          <a:prstGeom prst="wedgeRoundRectCallout">
            <a:avLst>
              <a:gd name="adj1" fmla="val -78713"/>
              <a:gd name="adj2" fmla="val -781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캡션 부분</a:t>
            </a:r>
            <a:endParaRPr lang="ko-KR" altLang="en-US" sz="1000"/>
          </a:p>
          <a:p>
            <a:pPr lvl="0">
              <a:defRPr/>
            </a:pPr>
            <a:r>
              <a:rPr lang="ko-KR" altLang="en-US" sz="1000"/>
              <a:t>클릭 가능</a:t>
            </a:r>
            <a:endParaRPr lang="ko-KR" altLang="en-US" sz="1000"/>
          </a:p>
        </p:txBody>
      </p:sp>
      <p:sp>
        <p:nvSpPr>
          <p:cNvPr id="10" name="직사각형 5"/>
          <p:cNvSpPr/>
          <p:nvPr/>
        </p:nvSpPr>
        <p:spPr>
          <a:xfrm>
            <a:off x="1812537" y="1365339"/>
            <a:ext cx="75848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&lt;label&gt; </a:t>
            </a:r>
            <a:r>
              <a:rPr lang="ko-KR" altLang="en-US" sz="140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태그를 이용하여 예제 </a:t>
            </a:r>
            <a:r>
              <a:rPr lang="en-US" altLang="ko-KR" sz="140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3-10</a:t>
            </a:r>
            <a:r>
              <a:rPr lang="ko-KR" altLang="en-US" sz="140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의 라디오버튼에 캡션을 삽입하라</a:t>
            </a:r>
            <a:r>
              <a:rPr lang="en-US" altLang="ko-KR" sz="140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색 코드 </a:t>
            </a:r>
            <a:r>
              <a:rPr lang="en-US" altLang="ko-KR"/>
              <a:t>- #rrggbb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rr</a:t>
            </a:r>
            <a:r>
              <a:rPr lang="ko-KR" altLang="en-US"/>
              <a:t>은 빨간색</a:t>
            </a:r>
            <a:r>
              <a:rPr lang="en-US" altLang="ko-KR"/>
              <a:t>, gg</a:t>
            </a:r>
            <a:r>
              <a:rPr lang="ko-KR" altLang="en-US"/>
              <a:t>는 초록색</a:t>
            </a:r>
            <a:r>
              <a:rPr lang="en-US" altLang="ko-KR"/>
              <a:t>, bb</a:t>
            </a:r>
            <a:r>
              <a:rPr lang="ko-KR" altLang="en-US"/>
              <a:t>는 파란색 농도</a:t>
            </a: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색 이름과 색 코드 샘플</a:t>
            </a:r>
            <a:endParaRPr lang="ko-KR" altLang="en-US"/>
          </a:p>
          <a:p>
            <a:pPr marL="685800" lvl="2" indent="0">
              <a:buNone/>
              <a:defRPr/>
            </a:pPr>
            <a:endParaRPr lang="ko-KR" altLang="en-US"/>
          </a:p>
          <a:p>
            <a:pPr lvl="2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43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HTML</a:t>
            </a:r>
            <a:r>
              <a:rPr lang="ko-KR" altLang="en-US"/>
              <a:t>에서의 색 표현</a:t>
            </a:r>
            <a:endParaRPr lang="ko-KR" alt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>
          <a:xfrm>
            <a:off x="3208012" y="3205384"/>
            <a:ext cx="1935832" cy="64631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none" anchor="ctr"/>
          <a:lstStyle/>
          <a:p>
            <a:pPr lvl="0">
              <a:defRPr/>
            </a:pPr>
            <a:r>
              <a:rPr lang="en-US" altLang="ko-KR" sz="2800" b="1" spc="100">
                <a:solidFill>
                  <a:schemeClr val="accent2">
                    <a:lumMod val="75000"/>
                  </a:schemeClr>
                </a:solidFill>
                <a:latin typeface="Times New Roman"/>
              </a:rPr>
              <a:t># 80</a:t>
            </a:r>
            <a:r>
              <a:rPr lang="en-US" altLang="ko-KR" sz="1100" b="1" spc="100">
                <a:solidFill>
                  <a:schemeClr val="accent2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-US" altLang="ko-KR" sz="2800" b="1" spc="100">
                <a:solidFill>
                  <a:schemeClr val="accent2">
                    <a:lumMod val="75000"/>
                  </a:schemeClr>
                </a:solidFill>
                <a:latin typeface="Times New Roman"/>
              </a:rPr>
              <a:t>00</a:t>
            </a:r>
            <a:r>
              <a:rPr lang="en-US" altLang="ko-KR" sz="1100" b="1" spc="100">
                <a:solidFill>
                  <a:schemeClr val="accent2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-US" altLang="ko-KR" sz="2800" b="1" spc="100">
                <a:solidFill>
                  <a:schemeClr val="accent2">
                    <a:lumMod val="75000"/>
                  </a:schemeClr>
                </a:solidFill>
                <a:latin typeface="Times New Roman"/>
              </a:rPr>
              <a:t>FF</a:t>
            </a:r>
            <a:endParaRPr lang="en-US" altLang="ko-KR" sz="2800" b="1" spc="100">
              <a:solidFill>
                <a:schemeClr val="accent2">
                  <a:lumMod val="75000"/>
                </a:schemeClr>
              </a:solidFill>
              <a:latin typeface="Times New Roman"/>
            </a:endParaRP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>
          <a:xfrm>
            <a:off x="3943382" y="3071046"/>
            <a:ext cx="518091" cy="246221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rgbClr val="00b050"/>
                </a:solidFill>
                <a:latin typeface="+mj-lt"/>
              </a:rPr>
              <a:t>green</a:t>
            </a:r>
            <a:endParaRPr lang="en-US" altLang="ko-KR" sz="100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>
          <a:xfrm>
            <a:off x="3583679" y="3075089"/>
            <a:ext cx="365386" cy="246221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rgbClr val="ff0000"/>
                </a:solidFill>
                <a:latin typeface="+mj-lt"/>
              </a:rPr>
              <a:t>red</a:t>
            </a:r>
            <a:endParaRPr lang="en-US" altLang="ko-KR" sz="100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>
          <a:xfrm>
            <a:off x="4457184" y="3075090"/>
            <a:ext cx="425331" cy="246221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rgbClr val="00b0f0"/>
                </a:solidFill>
                <a:latin typeface="+mj-lt"/>
              </a:rPr>
              <a:t>blue</a:t>
            </a:r>
            <a:endParaRPr lang="en-US" altLang="ko-KR" sz="100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9" name="모서리가 둥근 사각형 설명선 11"/>
          <p:cNvSpPr/>
          <p:nvPr/>
        </p:nvSpPr>
        <p:spPr>
          <a:xfrm>
            <a:off x="6405683" y="3246357"/>
            <a:ext cx="2160253" cy="600616"/>
          </a:xfrm>
          <a:prstGeom prst="wedgeRoundRectCallout">
            <a:avLst>
              <a:gd name="adj1" fmla="val -60432"/>
              <a:gd name="adj2" fmla="val -181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/>
              <a:t>빨간색</a:t>
            </a:r>
            <a:r>
              <a:rPr lang="en-US" altLang="ko-KR" sz="1000"/>
              <a:t>(red) </a:t>
            </a:r>
            <a:r>
              <a:rPr lang="ko-KR" altLang="en-US" sz="1000"/>
              <a:t>성분 </a:t>
            </a:r>
            <a:r>
              <a:rPr lang="en-US" altLang="ko-KR" sz="1000"/>
              <a:t>0x80(128), </a:t>
            </a:r>
            <a:r>
              <a:rPr lang="ko-KR" altLang="en-US" sz="1000"/>
              <a:t>초록색 성분은 없고</a:t>
            </a:r>
            <a:r>
              <a:rPr lang="en-US" altLang="ko-KR" sz="1000"/>
              <a:t>, </a:t>
            </a:r>
            <a:r>
              <a:rPr lang="ko-KR" altLang="en-US" sz="1000"/>
              <a:t>파란색</a:t>
            </a:r>
            <a:r>
              <a:rPr lang="en-US" altLang="ko-KR" sz="1000"/>
              <a:t>(blue) </a:t>
            </a:r>
            <a:r>
              <a:rPr lang="ko-KR" altLang="en-US" sz="1000"/>
              <a:t>성분이 </a:t>
            </a:r>
            <a:r>
              <a:rPr lang="en-US" altLang="ko-KR" sz="1000"/>
              <a:t>0xFF(255)</a:t>
            </a:r>
            <a:r>
              <a:rPr lang="ko-KR" altLang="en-US" sz="1000"/>
              <a:t>가 혼합된 보라색</a:t>
            </a:r>
            <a:endParaRPr lang="ko-KR" altLang="en-US" sz="100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470100" y="3341922"/>
            <a:ext cx="452606" cy="4008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오른쪽 대괄호 13"/>
          <p:cNvSpPr/>
          <p:nvPr/>
        </p:nvSpPr>
        <p:spPr>
          <a:xfrm rot="16200000">
            <a:off x="3747240" y="3194773"/>
            <a:ext cx="64222" cy="315493"/>
          </a:xfrm>
          <a:prstGeom prst="rightBracket">
            <a:avLst>
              <a:gd name="adj" fmla="val 255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오른쪽 대괄호 14"/>
          <p:cNvSpPr/>
          <p:nvPr/>
        </p:nvSpPr>
        <p:spPr>
          <a:xfrm rot="16200000">
            <a:off x="4170317" y="3194774"/>
            <a:ext cx="64222" cy="315493"/>
          </a:xfrm>
          <a:prstGeom prst="rightBracket">
            <a:avLst>
              <a:gd name="adj" fmla="val 255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오른쪽 대괄호 15"/>
          <p:cNvSpPr/>
          <p:nvPr/>
        </p:nvSpPr>
        <p:spPr>
          <a:xfrm rot="16200000">
            <a:off x="4631656" y="3194774"/>
            <a:ext cx="64222" cy="315493"/>
          </a:xfrm>
          <a:prstGeom prst="rightBracket">
            <a:avLst>
              <a:gd name="adj" fmla="val 255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4" name="직선 화살표 연결선 17"/>
          <p:cNvCxnSpPr/>
          <p:nvPr/>
        </p:nvCxnSpPr>
        <p:spPr>
          <a:xfrm>
            <a:off x="4893521" y="3528539"/>
            <a:ext cx="432048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30"/>
          <p:cNvCxnSpPr/>
          <p:nvPr/>
        </p:nvCxnSpPr>
        <p:spPr>
          <a:xfrm rot="10800000" flipV="1">
            <a:off x="3813947" y="2659743"/>
            <a:ext cx="719535" cy="348415"/>
          </a:xfrm>
          <a:prstGeom prst="bentConnector3">
            <a:avLst>
              <a:gd name="adj1" fmla="val 1008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34"/>
          <p:cNvSpPr/>
          <p:nvPr/>
        </p:nvSpPr>
        <p:spPr>
          <a:xfrm>
            <a:off x="4492729" y="2518860"/>
            <a:ext cx="36808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1400"/>
              <a:t>8</a:t>
            </a:r>
            <a:r>
              <a:rPr lang="ko-KR" altLang="en-US" sz="1400"/>
              <a:t>비트 범위</a:t>
            </a:r>
            <a:r>
              <a:rPr lang="en-US" altLang="ko-KR" sz="1400"/>
              <a:t>(0~255)</a:t>
            </a:r>
            <a:r>
              <a:rPr lang="ko-KR" altLang="en-US" sz="1400"/>
              <a:t>로 </a:t>
            </a:r>
            <a:r>
              <a:rPr lang="en-US" altLang="ko-KR" sz="1400"/>
              <a:t>16</a:t>
            </a:r>
            <a:r>
              <a:rPr lang="ko-KR" altLang="en-US" sz="1400"/>
              <a:t>진수</a:t>
            </a:r>
            <a:r>
              <a:rPr lang="en-US" altLang="ko-KR" sz="1400"/>
              <a:t>(0~FF)</a:t>
            </a:r>
            <a:r>
              <a:rPr lang="ko-KR" altLang="en-US" sz="1400"/>
              <a:t>로 표기</a:t>
            </a:r>
            <a:endParaRPr lang="ko-KR" altLang="en-US" sz="1400"/>
          </a:p>
        </p:txBody>
      </p:sp>
      <p:pic>
        <p:nvPicPr>
          <p:cNvPr id="17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70638" y="4597039"/>
            <a:ext cx="7546059" cy="1656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&lt;input type="color"&gt;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컬러 다이얼로그 출력</a:t>
            </a:r>
            <a:r>
              <a:rPr lang="en-US" altLang="ko-KR"/>
              <a:t>, </a:t>
            </a:r>
            <a:r>
              <a:rPr lang="ko-KR" altLang="en-US"/>
              <a:t>사용자로부터 색 선택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사용 예</a:t>
            </a:r>
            <a:endParaRPr lang="ko-KR" altLang="en-US"/>
          </a:p>
          <a:p>
            <a:pPr lvl="1"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44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색 입력</a:t>
            </a:r>
            <a:r>
              <a:rPr lang="en-US" altLang="ko-KR"/>
              <a:t> </a:t>
            </a:r>
            <a:r>
              <a:rPr lang="ko-KR" altLang="en-US"/>
              <a:t>폼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880085" y="3188934"/>
            <a:ext cx="4535954" cy="466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marL="190500" latinLnBrk="0">
              <a:lnSpc>
                <a:spcPct val="140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+mj-ea"/>
                <a:ea typeface="+mj-ea"/>
              </a:rPr>
              <a:t>&lt;input type="color" value="#00FF00"&gt; </a:t>
            </a:r>
            <a:endParaRPr lang="en-US" altLang="ko-KR" kern="0" spc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모서리가 둥근 사각형 설명선 7"/>
          <p:cNvSpPr/>
          <p:nvPr/>
        </p:nvSpPr>
        <p:spPr>
          <a:xfrm>
            <a:off x="5122125" y="3859022"/>
            <a:ext cx="1224136" cy="376302"/>
          </a:xfrm>
          <a:prstGeom prst="wedgeRoundRectCallout">
            <a:avLst>
              <a:gd name="adj1" fmla="val -66927"/>
              <a:gd name="adj2" fmla="val -11985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tIns="36000">
            <a:spAutoFit/>
          </a:bodyPr>
          <a:lstStyle/>
          <a:p>
            <a:pPr algn="just">
              <a:lnSpc>
                <a:spcPct val="160000"/>
              </a:lnSpc>
              <a:defRPr/>
            </a:pPr>
            <a:r>
              <a:rPr lang="en-US" altLang="ko-KR" sz="1100" kern="0">
                <a:solidFill>
                  <a:srgbClr val="000000"/>
                </a:solidFill>
                <a:latin typeface="+mj-ea"/>
              </a:rPr>
              <a:t>value</a:t>
            </a:r>
            <a:r>
              <a:rPr lang="ko-KR" altLang="en-US" sz="1100" kern="0">
                <a:solidFill>
                  <a:srgbClr val="000000"/>
                </a:solidFill>
                <a:latin typeface="+mj-ea"/>
              </a:rPr>
              <a:t>는 초기 색</a:t>
            </a:r>
            <a:endParaRPr lang="ko-KR" altLang="en-US" sz="1100" kern="0">
              <a:solidFill>
                <a:srgbClr val="000000"/>
              </a:solidFill>
              <a:latin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45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예제 </a:t>
            </a:r>
            <a:r>
              <a:rPr lang="en-US" altLang="ko-KR"/>
              <a:t>3–14 </a:t>
            </a:r>
            <a:r>
              <a:rPr lang="ko-KR" altLang="en-US"/>
              <a:t>컬러 다이얼로그로 색 입력 응용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14754" y="1673557"/>
            <a:ext cx="5210706" cy="351088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400"/>
              <a:t>&lt;!DOCTYPE html&gt;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&lt;html&gt;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&lt;head&gt;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400" kern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charset="utf-8"&gt;</a:t>
            </a:r>
            <a:endParaRPr lang="en-US" altLang="ko-KR" sz="1400" kern="0">
              <a:solidFill>
                <a:srgbClr val="000000"/>
              </a:solidFill>
              <a:latin typeface="+mj-ea"/>
            </a:endParaRPr>
          </a:p>
          <a:p>
            <a:pPr defTabSz="179999">
              <a:defRPr/>
            </a:pPr>
            <a:r>
              <a:rPr lang="en-US" altLang="ko-KR" sz="1400"/>
              <a:t>&lt;title&gt;</a:t>
            </a:r>
            <a:r>
              <a:rPr lang="ko-KR" altLang="en-US" sz="1400"/>
              <a:t>색 입력</a:t>
            </a:r>
            <a:r>
              <a:rPr lang="en-US" altLang="ko-KR" sz="1400"/>
              <a:t>&lt;/title&gt;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&lt;/head&gt;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&lt;body&gt;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&lt;h3&gt;</a:t>
            </a:r>
            <a:r>
              <a:rPr lang="ko-KR" altLang="en-US" sz="1400"/>
              <a:t>컬러다이얼로그로 색 입력</a:t>
            </a:r>
            <a:r>
              <a:rPr lang="en-US" altLang="ko-KR" sz="1400"/>
              <a:t>&lt;/h3&gt;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&lt;hr&gt;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&lt;form&gt;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</a:t>
            </a:r>
            <a:r>
              <a:rPr lang="ko-KR" altLang="en-US" sz="1400"/>
              <a:t>색 선택</a:t>
            </a:r>
            <a:endParaRPr lang="ko-KR" altLang="en-US" sz="1400"/>
          </a:p>
          <a:p>
            <a:pPr defTabSz="179999">
              <a:defRPr/>
            </a:pPr>
            <a:r>
              <a:rPr lang="en-US" altLang="ko-KR" sz="1400"/>
              <a:t>	&lt;</a:t>
            </a:r>
            <a:r>
              <a:rPr lang="en-US" altLang="ko-KR" sz="1400" b="1"/>
              <a:t>input type="color" value="#00BFFF" </a:t>
            </a:r>
            <a:endParaRPr lang="en-US" altLang="ko-KR" sz="1400" b="1"/>
          </a:p>
          <a:p>
            <a:pPr defTabSz="179999">
              <a:defRPr/>
            </a:pPr>
            <a:r>
              <a:rPr lang="en-US" altLang="ko-KR" sz="1400"/>
              <a:t>				</a:t>
            </a:r>
            <a:r>
              <a:rPr lang="en-US" altLang="ko-KR" sz="1400">
                <a:solidFill>
                  <a:srgbClr val="0070c0"/>
                </a:solidFill>
              </a:rPr>
              <a:t>onchange</a:t>
            </a:r>
            <a:r>
              <a:rPr lang="en-US" altLang="ko-KR" sz="1400"/>
              <a:t>=</a:t>
            </a:r>
            <a:r>
              <a:rPr lang="en-US" altLang="ko-KR" sz="1400">
                <a:solidFill>
                  <a:srgbClr val="c00000"/>
                </a:solidFill>
              </a:rPr>
              <a:t>"document.body.style.color=this.value"</a:t>
            </a:r>
            <a:r>
              <a:rPr lang="en-US" altLang="ko-KR" sz="1400"/>
              <a:t>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&lt;/form&gt;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&lt;/body&gt;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&lt;/html&gt;</a:t>
            </a:r>
            <a:endParaRPr lang="ko-KR" altLang="en-US" sz="1400"/>
          </a:p>
        </p:txBody>
      </p:sp>
      <p:pic>
        <p:nvPicPr>
          <p:cNvPr id="6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11153" y="1535196"/>
            <a:ext cx="2100347" cy="1461511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pic>
        <p:nvPicPr>
          <p:cNvPr id="7" name="그림 2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515409" y="1529541"/>
            <a:ext cx="2100347" cy="1461511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pic>
        <p:nvPicPr>
          <p:cNvPr id="8" name="그림 2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926204" y="3388518"/>
            <a:ext cx="2885349" cy="3105118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9" name="모서리가 둥근 사각형 설명선 5"/>
          <p:cNvSpPr/>
          <p:nvPr/>
        </p:nvSpPr>
        <p:spPr>
          <a:xfrm>
            <a:off x="3774996" y="4769901"/>
            <a:ext cx="1656184" cy="600418"/>
          </a:xfrm>
          <a:prstGeom prst="wedgeRoundRectCallout">
            <a:avLst>
              <a:gd name="adj1" fmla="val -46009"/>
              <a:gd name="adj2" fmla="val -9362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/>
              <a:t>선택한 색을 브라우저의 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바탕 글자에 적용하는 자바스크립트 코드</a:t>
            </a:r>
            <a:endParaRPr lang="ko-KR" altLang="en-US" sz="1000"/>
          </a:p>
        </p:txBody>
      </p:sp>
      <p:sp>
        <p:nvSpPr>
          <p:cNvPr id="10" name="자유형 8"/>
          <p:cNvSpPr/>
          <p:nvPr/>
        </p:nvSpPr>
        <p:spPr>
          <a:xfrm>
            <a:off x="7193107" y="2682510"/>
            <a:ext cx="687789" cy="680404"/>
          </a:xfrm>
          <a:custGeom>
            <a:avLst/>
            <a:gdLst>
              <a:gd name="connsiteX0" fmla="*/ 0 w 601134"/>
              <a:gd name="connsiteY0" fmla="*/ 3072 h 426405"/>
              <a:gd name="connsiteX1" fmla="*/ 440267 w 601134"/>
              <a:gd name="connsiteY1" fmla="*/ 62338 h 426405"/>
              <a:gd name="connsiteX2" fmla="*/ 601134 w 601134"/>
              <a:gd name="connsiteY2" fmla="*/ 426405 h 42640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1134" h="426405">
                <a:moveTo>
                  <a:pt x="0" y="3072"/>
                </a:moveTo>
                <a:cubicBezTo>
                  <a:pt x="170039" y="-2573"/>
                  <a:pt x="340078" y="-8218"/>
                  <a:pt x="440267" y="62338"/>
                </a:cubicBezTo>
                <a:cubicBezTo>
                  <a:pt x="540456" y="132894"/>
                  <a:pt x="570795" y="279649"/>
                  <a:pt x="601134" y="426405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9"/>
          <p:cNvSpPr txBox="1"/>
          <p:nvPr/>
        </p:nvSpPr>
        <p:spPr>
          <a:xfrm>
            <a:off x="7537001" y="2360200"/>
            <a:ext cx="473635" cy="259811"/>
          </a:xfrm>
          <a:prstGeom prst="wedgeRoundRectCallout">
            <a:avLst>
              <a:gd name="adj1" fmla="val -128266"/>
              <a:gd name="adj2" fmla="val 4553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클릭</a:t>
            </a:r>
            <a:endParaRPr lang="ko-KR" altLang="en-US" sz="1000"/>
          </a:p>
        </p:txBody>
      </p:sp>
      <p:sp>
        <p:nvSpPr>
          <p:cNvPr id="12" name="자유형 10"/>
          <p:cNvSpPr/>
          <p:nvPr/>
        </p:nvSpPr>
        <p:spPr>
          <a:xfrm flipH="1">
            <a:off x="8677009" y="2682509"/>
            <a:ext cx="464496" cy="660775"/>
          </a:xfrm>
          <a:custGeom>
            <a:avLst/>
            <a:gdLst>
              <a:gd name="connsiteX0" fmla="*/ 0 w 601134"/>
              <a:gd name="connsiteY0" fmla="*/ 3072 h 426405"/>
              <a:gd name="connsiteX1" fmla="*/ 440267 w 601134"/>
              <a:gd name="connsiteY1" fmla="*/ 62338 h 426405"/>
              <a:gd name="connsiteX2" fmla="*/ 601134 w 601134"/>
              <a:gd name="connsiteY2" fmla="*/ 426405 h 42640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1134" h="426405">
                <a:moveTo>
                  <a:pt x="0" y="3072"/>
                </a:moveTo>
                <a:cubicBezTo>
                  <a:pt x="170039" y="-2573"/>
                  <a:pt x="340078" y="-8218"/>
                  <a:pt x="440267" y="62338"/>
                </a:cubicBezTo>
                <a:cubicBezTo>
                  <a:pt x="540456" y="132894"/>
                  <a:pt x="570795" y="279649"/>
                  <a:pt x="601134" y="426405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triangle"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1"/>
          <p:cNvSpPr/>
          <p:nvPr/>
        </p:nvSpPr>
        <p:spPr>
          <a:xfrm>
            <a:off x="6283161" y="3013406"/>
            <a:ext cx="154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value="#00BFFF＂</a:t>
            </a:r>
            <a:r>
              <a:rPr lang="ko-KR" altLang="en-US" sz="900"/>
              <a:t>색은 </a:t>
            </a:r>
            <a:endParaRPr lang="ko-KR" altLang="en-US" sz="900"/>
          </a:p>
          <a:p>
            <a:pPr lvl="0">
              <a:defRPr/>
            </a:pPr>
            <a:r>
              <a:rPr lang="ko-KR" altLang="en-US" sz="900"/>
              <a:t>컬러 다이얼로그의 초기 색</a:t>
            </a:r>
            <a:endParaRPr lang="ko-KR" altLang="en-US" sz="900"/>
          </a:p>
        </p:txBody>
      </p:sp>
      <p:sp>
        <p:nvSpPr>
          <p:cNvPr id="14" name="직사각형 12"/>
          <p:cNvSpPr/>
          <p:nvPr/>
        </p:nvSpPr>
        <p:spPr>
          <a:xfrm>
            <a:off x="8689512" y="3048029"/>
            <a:ext cx="1643681" cy="217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사용자가 </a:t>
            </a:r>
            <a:r>
              <a:rPr lang="en-US" altLang="ko-KR" sz="900"/>
              <a:t>#FF80FF </a:t>
            </a:r>
            <a:r>
              <a:rPr lang="ko-KR" altLang="en-US" sz="900"/>
              <a:t>색 선택</a:t>
            </a:r>
            <a:endParaRPr lang="ko-KR" altLang="en-US" sz="900"/>
          </a:p>
        </p:txBody>
      </p:sp>
      <p:sp>
        <p:nvSpPr>
          <p:cNvPr id="15" name="타원 14"/>
          <p:cNvSpPr/>
          <p:nvPr/>
        </p:nvSpPr>
        <p:spPr>
          <a:xfrm rot="16200000">
            <a:off x="8064280" y="4639817"/>
            <a:ext cx="493402" cy="240074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307497" y="6303102"/>
            <a:ext cx="655789" cy="260308"/>
          </a:xfrm>
          <a:prstGeom prst="wedgeRoundRectCallout">
            <a:avLst>
              <a:gd name="adj1" fmla="val -24983"/>
              <a:gd name="adj2" fmla="val -16956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/>
              <a:t>#FF80FF</a:t>
            </a:r>
            <a:endParaRPr lang="ko-KR" alt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&lt;input type="month|week|date|time|datetime-local"&gt;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시간 정보만 입력 가능한 폼 요소</a:t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46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시간 정보 입력 폼 요소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0624" y="2716526"/>
            <a:ext cx="9796129" cy="2954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47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시간 폼 요소 작성 예</a:t>
            </a:r>
            <a:endParaRPr lang="ko-KR" altLang="en-US"/>
          </a:p>
        </p:txBody>
      </p:sp>
      <p:pic>
        <p:nvPicPr>
          <p:cNvPr id="5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49395" y="1420533"/>
            <a:ext cx="2237073" cy="2008467"/>
          </a:xfrm>
          <a:prstGeom prst="rect">
            <a:avLst/>
          </a:prstGeom>
        </p:spPr>
      </p:pic>
      <p:pic>
        <p:nvPicPr>
          <p:cNvPr id="6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49701" y="3844915"/>
            <a:ext cx="2189276" cy="2496054"/>
          </a:xfrm>
          <a:prstGeom prst="rect">
            <a:avLst/>
          </a:prstGeom>
        </p:spPr>
      </p:pic>
      <p:sp>
        <p:nvSpPr>
          <p:cNvPr id="7" name="직사각형 10"/>
          <p:cNvSpPr/>
          <p:nvPr/>
        </p:nvSpPr>
        <p:spPr>
          <a:xfrm>
            <a:off x="2793842" y="1348525"/>
            <a:ext cx="3148457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28600" indent="-228600">
              <a:buAutoNum/>
              <a:defRPr/>
            </a:pPr>
            <a:r>
              <a:rPr lang="ko-KR" altLang="en-US" sz="1200"/>
              <a:t>달 입력</a:t>
            </a:r>
            <a:endParaRPr lang="ko-KR" altLang="en-US" sz="1200"/>
          </a:p>
          <a:p>
            <a:pPr marL="228600" indent="-228600">
              <a:buAutoNum/>
              <a:defRPr/>
            </a:pPr>
            <a:endParaRPr lang="ko-KR" altLang="en-US" sz="1200"/>
          </a:p>
          <a:p>
            <a:pPr>
              <a:defRPr/>
            </a:pPr>
            <a:r>
              <a:rPr lang="en-US" altLang="ko-KR" sz="1200"/>
              <a:t>&lt;input type="month" value="2022-03"&gt;</a:t>
            </a:r>
            <a:endParaRPr lang="en-US" altLang="ko-KR" sz="1200" b="1"/>
          </a:p>
        </p:txBody>
      </p:sp>
      <p:sp>
        <p:nvSpPr>
          <p:cNvPr id="8" name="타원 18"/>
          <p:cNvSpPr/>
          <p:nvPr/>
        </p:nvSpPr>
        <p:spPr>
          <a:xfrm>
            <a:off x="7371940" y="1433188"/>
            <a:ext cx="288032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24"/>
          <p:cNvSpPr/>
          <p:nvPr/>
        </p:nvSpPr>
        <p:spPr>
          <a:xfrm>
            <a:off x="2793842" y="3868805"/>
            <a:ext cx="3148457" cy="63461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/>
              <a:t>(b) </a:t>
            </a:r>
            <a:r>
              <a:rPr lang="ko-KR" altLang="en-US" sz="1200"/>
              <a:t>주 입력</a:t>
            </a:r>
            <a:endParaRPr lang="ko-KR" altLang="en-US" sz="1200"/>
          </a:p>
          <a:p>
            <a:pPr marL="228600" indent="-228600">
              <a:buAutoNum/>
              <a:defRPr/>
            </a:pPr>
            <a:endParaRPr lang="ko-KR" altLang="en-US" sz="1200"/>
          </a:p>
          <a:p>
            <a:pPr>
              <a:defRPr/>
            </a:pPr>
            <a:r>
              <a:rPr lang="en-US" altLang="ko-KR" sz="1200"/>
              <a:t>&lt;input type="week" value="2022-W09"&gt;</a:t>
            </a:r>
            <a:endParaRPr lang="en-US" altLang="ko-KR" sz="1200" b="1"/>
          </a:p>
        </p:txBody>
      </p:sp>
      <p:sp>
        <p:nvSpPr>
          <p:cNvPr id="10" name="타원 27"/>
          <p:cNvSpPr/>
          <p:nvPr/>
        </p:nvSpPr>
        <p:spPr>
          <a:xfrm>
            <a:off x="7385612" y="3826448"/>
            <a:ext cx="288032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9"/>
          <p:cNvSpPr txBox="1"/>
          <p:nvPr/>
        </p:nvSpPr>
        <p:spPr>
          <a:xfrm>
            <a:off x="5114577" y="4961608"/>
            <a:ext cx="981421" cy="549777"/>
          </a:xfrm>
          <a:prstGeom prst="wedgeRoundRectCallout">
            <a:avLst>
              <a:gd name="adj1" fmla="val 74543"/>
              <a:gd name="adj2" fmla="val -536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/>
              <a:t>2022</a:t>
            </a:r>
            <a:r>
              <a:rPr lang="ko-KR" altLang="en-US" sz="900"/>
              <a:t>년도의 </a:t>
            </a:r>
            <a:r>
              <a:rPr lang="en-US" altLang="ko-KR" sz="900"/>
              <a:t>9</a:t>
            </a:r>
            <a:r>
              <a:rPr lang="ko-KR" altLang="en-US" sz="900"/>
              <a:t>번째 주를 보여줌</a:t>
            </a:r>
            <a:endParaRPr lang="ko-KR" altLang="en-US" sz="900"/>
          </a:p>
        </p:txBody>
      </p:sp>
      <p:sp>
        <p:nvSpPr>
          <p:cNvPr id="12" name="TextBox 30"/>
          <p:cNvSpPr txBox="1"/>
          <p:nvPr/>
        </p:nvSpPr>
        <p:spPr>
          <a:xfrm>
            <a:off x="7801433" y="1308478"/>
            <a:ext cx="528767" cy="244664"/>
          </a:xfrm>
          <a:prstGeom prst="wedgeRoundRectCallout">
            <a:avLst>
              <a:gd name="adj1" fmla="val -84280"/>
              <a:gd name="adj2" fmla="val 596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버튼</a:t>
            </a:r>
            <a:endParaRPr lang="ko-KR" altLang="en-US" sz="900"/>
          </a:p>
        </p:txBody>
      </p:sp>
      <p:sp>
        <p:nvSpPr>
          <p:cNvPr id="13" name="TextBox 31"/>
          <p:cNvSpPr txBox="1"/>
          <p:nvPr/>
        </p:nvSpPr>
        <p:spPr>
          <a:xfrm>
            <a:off x="7827346" y="3698751"/>
            <a:ext cx="578181" cy="245191"/>
          </a:xfrm>
          <a:prstGeom prst="wedgeRoundRectCallout">
            <a:avLst>
              <a:gd name="adj1" fmla="val -74050"/>
              <a:gd name="adj2" fmla="val 503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버튼</a:t>
            </a:r>
            <a:endParaRPr lang="ko-KR" altLang="en-US" sz="900"/>
          </a:p>
        </p:txBody>
      </p:sp>
      <p:cxnSp>
        <p:nvCxnSpPr>
          <p:cNvPr id="14" name="직선 화살표 연결선 32"/>
          <p:cNvCxnSpPr/>
          <p:nvPr/>
        </p:nvCxnSpPr>
        <p:spPr>
          <a:xfrm flipV="1">
            <a:off x="5712792" y="2156639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33"/>
          <p:cNvCxnSpPr/>
          <p:nvPr/>
        </p:nvCxnSpPr>
        <p:spPr>
          <a:xfrm flipV="1">
            <a:off x="5697117" y="4694196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30465" y="4540734"/>
            <a:ext cx="1828356" cy="336183"/>
          </a:xfrm>
          <a:prstGeom prst="rect">
            <a:avLst/>
          </a:prstGeom>
        </p:spPr>
      </p:pic>
      <p:pic>
        <p:nvPicPr>
          <p:cNvPr id="1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21977" y="1977923"/>
            <a:ext cx="1736844" cy="3574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48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시간 폼 요소 작성 예</a:t>
            </a:r>
            <a:endParaRPr lang="ko-KR" altLang="en-US"/>
          </a:p>
        </p:txBody>
      </p:sp>
      <p:pic>
        <p:nvPicPr>
          <p:cNvPr id="5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61859" y="5085085"/>
            <a:ext cx="2686952" cy="320411"/>
          </a:xfrm>
          <a:prstGeom prst="rect">
            <a:avLst/>
          </a:prstGeom>
        </p:spPr>
      </p:pic>
      <p:pic>
        <p:nvPicPr>
          <p:cNvPr id="6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29664" y="1280505"/>
            <a:ext cx="2172521" cy="3044907"/>
          </a:xfrm>
          <a:prstGeom prst="rect">
            <a:avLst/>
          </a:prstGeom>
        </p:spPr>
      </p:pic>
      <p:sp>
        <p:nvSpPr>
          <p:cNvPr id="7" name="직사각형 4"/>
          <p:cNvSpPr/>
          <p:nvPr/>
        </p:nvSpPr>
        <p:spPr>
          <a:xfrm>
            <a:off x="2471916" y="1430721"/>
            <a:ext cx="3148457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/>
              <a:t>(c) </a:t>
            </a:r>
            <a:r>
              <a:rPr lang="ko-KR" altLang="en-US" sz="1200"/>
              <a:t>날짜 입력</a:t>
            </a:r>
            <a:endParaRPr lang="ko-KR" altLang="en-US" sz="1200"/>
          </a:p>
          <a:p>
            <a:pPr marL="228600" indent="-228600">
              <a:buAutoNum/>
              <a:defRPr/>
            </a:pPr>
            <a:endParaRPr lang="ko-KR" altLang="en-US" sz="1200"/>
          </a:p>
          <a:p>
            <a:pPr>
              <a:defRPr/>
            </a:pPr>
            <a:r>
              <a:rPr lang="en-US" altLang="ko-KR" sz="1200"/>
              <a:t>&lt;input type="date" value="2022-03-01"&gt;</a:t>
            </a:r>
            <a:endParaRPr lang="en-US" altLang="ko-KR" sz="1200" b="1"/>
          </a:p>
        </p:txBody>
      </p:sp>
      <p:cxnSp>
        <p:nvCxnSpPr>
          <p:cNvPr id="8" name="직선 화살표 연결선 6"/>
          <p:cNvCxnSpPr/>
          <p:nvPr/>
        </p:nvCxnSpPr>
        <p:spPr>
          <a:xfrm flipV="1">
            <a:off x="5330160" y="2243739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20"/>
          <p:cNvSpPr/>
          <p:nvPr/>
        </p:nvSpPr>
        <p:spPr>
          <a:xfrm>
            <a:off x="2471916" y="4206124"/>
            <a:ext cx="4529773" cy="82117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200"/>
              <a:t>(d) </a:t>
            </a:r>
            <a:r>
              <a:rPr lang="ko-KR" altLang="en-US" sz="1200"/>
              <a:t>로컬 날짜시간 입력</a:t>
            </a:r>
            <a:endParaRPr lang="ko-KR" altLang="en-US" sz="1200"/>
          </a:p>
          <a:p>
            <a:pPr marL="228600" indent="-228600" defTabSz="179999">
              <a:buAutoNum/>
              <a:defRPr/>
            </a:pPr>
            <a:endParaRPr lang="ko-KR" altLang="en-US" sz="1200"/>
          </a:p>
          <a:p>
            <a:pPr defTabSz="179999">
              <a:defRPr/>
            </a:pPr>
            <a:r>
              <a:rPr lang="en-US" altLang="ko-KR" sz="1200"/>
              <a:t>&lt;input type="datetime-local"  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		value="2022-03-01T21:30:10.32"&gt;</a:t>
            </a:r>
            <a:endParaRPr lang="en-US" altLang="ko-KR" sz="1200" b="1"/>
          </a:p>
        </p:txBody>
      </p:sp>
      <p:cxnSp>
        <p:nvCxnSpPr>
          <p:cNvPr id="10" name="직선 화살표 연결선 25"/>
          <p:cNvCxnSpPr/>
          <p:nvPr/>
        </p:nvCxnSpPr>
        <p:spPr>
          <a:xfrm flipV="1">
            <a:off x="5245828" y="5232144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31"/>
          <p:cNvSpPr/>
          <p:nvPr/>
        </p:nvSpPr>
        <p:spPr>
          <a:xfrm>
            <a:off x="3535516" y="5070220"/>
            <a:ext cx="1152128" cy="35014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32"/>
          <p:cNvSpPr txBox="1"/>
          <p:nvPr/>
        </p:nvSpPr>
        <p:spPr>
          <a:xfrm>
            <a:off x="3605143" y="5510999"/>
            <a:ext cx="1549141" cy="241812"/>
          </a:xfrm>
          <a:prstGeom prst="wedgeRoundRectCallout">
            <a:avLst>
              <a:gd name="adj1" fmla="val -32083"/>
              <a:gd name="adj2" fmla="val -790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/>
              <a:t>9</a:t>
            </a:r>
            <a:r>
              <a:rPr lang="ko-KR" altLang="en-US" sz="900"/>
              <a:t>시 </a:t>
            </a:r>
            <a:r>
              <a:rPr lang="en-US" altLang="ko-KR" sz="900"/>
              <a:t>30</a:t>
            </a:r>
            <a:r>
              <a:rPr lang="ko-KR" altLang="en-US" sz="900"/>
              <a:t>분 </a:t>
            </a:r>
            <a:r>
              <a:rPr lang="en-US" altLang="ko-KR" sz="900"/>
              <a:t>10</a:t>
            </a:r>
            <a:r>
              <a:rPr lang="ko-KR" altLang="en-US" sz="900"/>
              <a:t>초 </a:t>
            </a:r>
            <a:r>
              <a:rPr lang="en-US" altLang="ko-KR" sz="900"/>
              <a:t>32</a:t>
            </a:r>
            <a:endParaRPr lang="ko-KR" altLang="en-US" sz="900"/>
          </a:p>
        </p:txBody>
      </p:sp>
      <p:pic>
        <p:nvPicPr>
          <p:cNvPr id="13" name="그림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22373" y="2077052"/>
            <a:ext cx="1543485" cy="333375"/>
          </a:xfrm>
          <a:prstGeom prst="rect">
            <a:avLst/>
          </a:prstGeom>
        </p:spPr>
      </p:pic>
      <p:sp>
        <p:nvSpPr>
          <p:cNvPr id="14" name="타원 22"/>
          <p:cNvSpPr/>
          <p:nvPr/>
        </p:nvSpPr>
        <p:spPr>
          <a:xfrm>
            <a:off x="6819573" y="1258243"/>
            <a:ext cx="288032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5" name="그림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719710" y="4374856"/>
            <a:ext cx="3648454" cy="2229382"/>
          </a:xfrm>
          <a:prstGeom prst="rect">
            <a:avLst/>
          </a:prstGeom>
        </p:spPr>
      </p:pic>
      <p:sp>
        <p:nvSpPr>
          <p:cNvPr id="16" name="타원 26"/>
          <p:cNvSpPr/>
          <p:nvPr/>
        </p:nvSpPr>
        <p:spPr>
          <a:xfrm>
            <a:off x="7399921" y="4348581"/>
            <a:ext cx="288032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27"/>
          <p:cNvSpPr txBox="1"/>
          <p:nvPr/>
        </p:nvSpPr>
        <p:spPr>
          <a:xfrm>
            <a:off x="7264797" y="1152811"/>
            <a:ext cx="481091" cy="255389"/>
          </a:xfrm>
          <a:prstGeom prst="wedgeRoundRectCallout">
            <a:avLst>
              <a:gd name="adj1" fmla="val -92789"/>
              <a:gd name="adj2" fmla="val 5729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버튼</a:t>
            </a:r>
            <a:endParaRPr lang="ko-KR" altLang="en-US" sz="900"/>
          </a:p>
        </p:txBody>
      </p:sp>
      <p:sp>
        <p:nvSpPr>
          <p:cNvPr id="18" name="TextBox 28"/>
          <p:cNvSpPr txBox="1"/>
          <p:nvPr/>
        </p:nvSpPr>
        <p:spPr>
          <a:xfrm>
            <a:off x="7804278" y="4206124"/>
            <a:ext cx="563813" cy="241757"/>
          </a:xfrm>
          <a:prstGeom prst="wedgeRoundRectCallout">
            <a:avLst>
              <a:gd name="adj1" fmla="val -83868"/>
              <a:gd name="adj2" fmla="val 503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버튼</a:t>
            </a:r>
            <a:endParaRPr lang="ko-KR" altLang="en-US" sz="9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49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시간 폼 요소 작성 예</a:t>
            </a:r>
            <a:endParaRPr lang="ko-KR" altLang="en-US"/>
          </a:p>
        </p:txBody>
      </p:sp>
      <p:sp>
        <p:nvSpPr>
          <p:cNvPr id="5" name="직사각형 9"/>
          <p:cNvSpPr/>
          <p:nvPr/>
        </p:nvSpPr>
        <p:spPr>
          <a:xfrm>
            <a:off x="2403599" y="2438168"/>
            <a:ext cx="3148457" cy="63650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/>
              <a:t>(e) </a:t>
            </a:r>
            <a:r>
              <a:rPr lang="ko-KR" altLang="en-US" sz="1200"/>
              <a:t>시간 입력</a:t>
            </a:r>
            <a:endParaRPr lang="ko-KR" altLang="en-US" sz="1200"/>
          </a:p>
          <a:p>
            <a:pPr marL="228600" indent="-228600">
              <a:buAutoNum/>
              <a:defRPr/>
            </a:pPr>
            <a:endParaRPr lang="ko-KR" altLang="en-US" sz="1200"/>
          </a:p>
          <a:p>
            <a:pPr>
              <a:defRPr/>
            </a:pPr>
            <a:r>
              <a:rPr lang="en-US" altLang="ko-KR" sz="1200"/>
              <a:t>&lt;input type="time" value="21:30"&gt;</a:t>
            </a:r>
            <a:endParaRPr lang="en-US" altLang="ko-KR" sz="1200" b="1"/>
          </a:p>
        </p:txBody>
      </p:sp>
      <p:cxnSp>
        <p:nvCxnSpPr>
          <p:cNvPr id="6" name="직선 화살표 연결선 18"/>
          <p:cNvCxnSpPr/>
          <p:nvPr/>
        </p:nvCxnSpPr>
        <p:spPr>
          <a:xfrm flipV="1">
            <a:off x="6148015" y="2960691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52071" y="2669914"/>
            <a:ext cx="1656184" cy="2749375"/>
          </a:xfrm>
          <a:prstGeom prst="rect">
            <a:avLst/>
          </a:prstGeom>
        </p:spPr>
      </p:pic>
      <p:pic>
        <p:nvPicPr>
          <p:cNvPr id="8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34615" y="2821894"/>
            <a:ext cx="1061385" cy="277593"/>
          </a:xfrm>
          <a:prstGeom prst="rect">
            <a:avLst/>
          </a:prstGeom>
        </p:spPr>
      </p:pic>
      <p:sp>
        <p:nvSpPr>
          <p:cNvPr id="9" name="타원 23"/>
          <p:cNvSpPr/>
          <p:nvPr/>
        </p:nvSpPr>
        <p:spPr>
          <a:xfrm>
            <a:off x="7444159" y="2669914"/>
            <a:ext cx="288032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24"/>
          <p:cNvSpPr txBox="1"/>
          <p:nvPr/>
        </p:nvSpPr>
        <p:spPr>
          <a:xfrm>
            <a:off x="7876207" y="2566505"/>
            <a:ext cx="576064" cy="243218"/>
          </a:xfrm>
          <a:prstGeom prst="wedgeRoundRectCallout">
            <a:avLst>
              <a:gd name="adj1" fmla="val -97805"/>
              <a:gd name="adj2" fmla="val 386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버튼</a:t>
            </a:r>
            <a:endParaRPr lang="ko-KR" altLang="en-US" sz="9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/>
              <a:t>시맨틱 웹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웹 문서를 구조화하여 의미 있는 내용 탐색이 용이한 웹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기존 태그</a:t>
            </a:r>
            <a:endParaRPr lang="ko-KR" altLang="en-US"/>
          </a:p>
          <a:p>
            <a:pPr lvl="2">
              <a:defRPr/>
            </a:pPr>
            <a:r>
              <a:rPr lang="en-US" altLang="ko-KR"/>
              <a:t>&lt;p&gt;, &lt;div&gt;, &lt;h1&gt;, &lt;h2&gt; </a:t>
            </a:r>
            <a:r>
              <a:rPr lang="ko-KR" altLang="en-US"/>
              <a:t>등 태그 사용</a:t>
            </a:r>
            <a:r>
              <a:rPr lang="en-US" altLang="ko-KR"/>
              <a:t>. </a:t>
            </a:r>
            <a:r>
              <a:rPr lang="ko-KR" altLang="en-US"/>
              <a:t>문서의 구조나 의미 전달 어려움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시맨틱 태그</a:t>
            </a:r>
            <a:endParaRPr lang="en-US" altLang="ko-KR"/>
          </a:p>
          <a:p>
            <a:pPr lvl="2">
              <a:defRPr/>
            </a:pPr>
            <a:r>
              <a:rPr lang="ko-KR" altLang="en-US"/>
              <a:t>문서의 구조와 의미를 전달하는 태그</a:t>
            </a:r>
            <a:endParaRPr lang="ko-KR" altLang="en-US"/>
          </a:p>
          <a:p>
            <a:pPr lvl="2">
              <a:defRPr/>
            </a:pPr>
            <a:r>
              <a:rPr lang="en-US" altLang="ko-KR"/>
              <a:t>&lt;header&gt;, &lt;section&gt;, &lt;article&gt;, &lt;main&gt;, &lt;summary&gt;, &lt;mark&gt;, &lt;time&gt;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구글 검색 엔진 사례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웹 페이지에서 시맨틱 태그 검색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리뷰</a:t>
            </a:r>
            <a:r>
              <a:rPr lang="en-US" altLang="ko-KR"/>
              <a:t>, </a:t>
            </a:r>
            <a:r>
              <a:rPr lang="ko-KR" altLang="en-US"/>
              <a:t>사람</a:t>
            </a:r>
            <a:r>
              <a:rPr lang="en-US" altLang="ko-KR"/>
              <a:t>, </a:t>
            </a:r>
            <a:r>
              <a:rPr lang="ko-KR" altLang="en-US"/>
              <a:t>제품</a:t>
            </a:r>
            <a:r>
              <a:rPr lang="en-US" altLang="ko-KR"/>
              <a:t>, </a:t>
            </a:r>
            <a:r>
              <a:rPr lang="ko-KR" altLang="en-US"/>
              <a:t>업체</a:t>
            </a:r>
            <a:r>
              <a:rPr lang="en-US" altLang="ko-KR"/>
              <a:t>, </a:t>
            </a:r>
            <a:r>
              <a:rPr lang="ko-KR" altLang="en-US"/>
              <a:t>이벤트</a:t>
            </a:r>
            <a:r>
              <a:rPr lang="en-US" altLang="ko-KR"/>
              <a:t>, </a:t>
            </a:r>
            <a:r>
              <a:rPr lang="ko-KR" altLang="en-US"/>
              <a:t>음악 등 검색 결과 제공</a:t>
            </a:r>
            <a:endParaRPr lang="ko-KR" altLang="en-US"/>
          </a:p>
          <a:p>
            <a:pPr lvl="1"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HTML5</a:t>
            </a:r>
            <a:r>
              <a:rPr lang="ko-KR" altLang="en-US"/>
              <a:t>의 문서 구조화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50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예제 </a:t>
            </a:r>
            <a:r>
              <a:rPr lang="en-US" altLang="ko-KR"/>
              <a:t>3-15 </a:t>
            </a:r>
            <a:r>
              <a:rPr lang="ko-KR" altLang="en-US"/>
              <a:t>시간 정보 입력 폼 요소 활용</a:t>
            </a:r>
            <a:endParaRPr lang="ko-KR" altLang="en-US"/>
          </a:p>
        </p:txBody>
      </p:sp>
      <p:pic>
        <p:nvPicPr>
          <p:cNvPr id="5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00356" y="1180131"/>
            <a:ext cx="3029284" cy="5343109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6" name="직사각형 3"/>
          <p:cNvSpPr/>
          <p:nvPr/>
        </p:nvSpPr>
        <p:spPr>
          <a:xfrm>
            <a:off x="1926908" y="1927300"/>
            <a:ext cx="4896544" cy="43001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200"/>
              <a:t>&lt;!DOCTYPE 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charset="utf-8"&gt;</a:t>
            </a:r>
            <a:endParaRPr lang="en-US" altLang="ko-KR" sz="1200" kern="0">
              <a:solidFill>
                <a:srgbClr val="000000"/>
              </a:solidFill>
              <a:latin typeface="+mj-ea"/>
            </a:endParaRPr>
          </a:p>
          <a:p>
            <a:pPr defTabSz="179999">
              <a:defRPr/>
            </a:pPr>
            <a:r>
              <a:rPr lang="en-US" altLang="ko-KR" sz="1200"/>
              <a:t>&lt;title&gt;</a:t>
            </a:r>
            <a:r>
              <a:rPr lang="ko-KR" altLang="en-US" sz="1200"/>
              <a:t>시간 정보를 입력하는 폼 활용</a:t>
            </a:r>
            <a:r>
              <a:rPr lang="en-US" altLang="ko-KR" sz="1200"/>
              <a:t>&lt;/title&gt;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&lt;h3&gt;</a:t>
            </a:r>
            <a:r>
              <a:rPr lang="ko-KR" altLang="en-US" sz="1200"/>
              <a:t>시간 정보 입력 </a:t>
            </a:r>
            <a:r>
              <a:rPr lang="en-US" altLang="ko-KR" sz="1200"/>
              <a:t>HTML5 </a:t>
            </a:r>
            <a:r>
              <a:rPr lang="ko-KR" altLang="en-US" sz="1200"/>
              <a:t>폼 요소들</a:t>
            </a:r>
            <a:r>
              <a:rPr lang="en-US" altLang="ko-KR" sz="1200"/>
              <a:t>&lt;/h3&gt;</a:t>
            </a:r>
            <a:endParaRPr lang="en-US" altLang="ko-KR" sz="1200"/>
          </a:p>
          <a:p>
            <a:pPr defTabSz="179999">
              <a:defRPr/>
            </a:pPr>
            <a:r>
              <a:rPr lang="ko-KR" altLang="en-US" sz="1200"/>
              <a:t>초기 세팅 </a:t>
            </a:r>
            <a:r>
              <a:rPr lang="en-US" altLang="ko-KR" sz="1200"/>
              <a:t>: 2022</a:t>
            </a:r>
            <a:r>
              <a:rPr lang="ko-KR" altLang="en-US" sz="1200"/>
              <a:t>년 </a:t>
            </a:r>
            <a:r>
              <a:rPr lang="en-US" altLang="ko-KR" sz="1200"/>
              <a:t>3</a:t>
            </a:r>
            <a:r>
              <a:rPr lang="ko-KR" altLang="en-US" sz="1200"/>
              <a:t>월 </a:t>
            </a:r>
            <a:r>
              <a:rPr lang="en-US" altLang="ko-KR" sz="1200"/>
              <a:t>1</a:t>
            </a:r>
            <a:r>
              <a:rPr lang="ko-KR" altLang="en-US" sz="1200"/>
              <a:t>일 밤 </a:t>
            </a:r>
            <a:r>
              <a:rPr lang="en-US" altLang="ko-KR" sz="1200"/>
              <a:t>9</a:t>
            </a:r>
            <a:r>
              <a:rPr lang="ko-KR" altLang="en-US" sz="1200"/>
              <a:t>시 </a:t>
            </a:r>
            <a:r>
              <a:rPr lang="en-US" altLang="ko-KR" sz="1200"/>
              <a:t>30</a:t>
            </a:r>
            <a:r>
              <a:rPr lang="ko-KR" altLang="en-US" sz="1200"/>
              <a:t>분</a:t>
            </a:r>
            <a:r>
              <a:rPr lang="en-US" altLang="ko-KR" sz="1200"/>
              <a:t>(10</a:t>
            </a:r>
            <a:r>
              <a:rPr lang="ko-KR" altLang="en-US" sz="1200"/>
              <a:t>초 </a:t>
            </a:r>
            <a:r>
              <a:rPr lang="en-US" altLang="ko-KR" sz="1200"/>
              <a:t>32)&lt;br&gt;</a:t>
            </a:r>
            <a:endParaRPr lang="en-US" altLang="ko-KR" sz="1200"/>
          </a:p>
          <a:p>
            <a:pPr defTabSz="179999">
              <a:defRPr/>
            </a:pPr>
            <a:r>
              <a:rPr lang="ko-KR" altLang="en-US" sz="1200"/>
              <a:t>시간을 변경해 보세요</a:t>
            </a:r>
            <a:endParaRPr lang="ko-KR" altLang="en-US" sz="1200"/>
          </a:p>
          <a:p>
            <a:pPr defTabSz="179999">
              <a:defRPr/>
            </a:pPr>
            <a:r>
              <a:rPr lang="en-US" altLang="ko-KR" sz="1200"/>
              <a:t>&lt;hr&gt;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&lt;form&gt;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&lt;pre&gt;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month :	</a:t>
            </a:r>
            <a:r>
              <a:rPr lang="en-US" altLang="ko-KR" sz="1200" b="1"/>
              <a:t>&lt;input type="month" value="2022-03"&gt;</a:t>
            </a:r>
            <a:r>
              <a:rPr lang="en-US" altLang="ko-KR" sz="1200"/>
              <a:t>&lt;br&gt; 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week : 	&lt;input type="week" value="2022-W09"&gt;&lt;br&gt;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data : 		&lt;input type="date" value="2022-03-01"&gt;&lt;br&gt; 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time : 		&lt;input type="time" value="21:30"&gt;&lt;br&gt;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local:		</a:t>
            </a:r>
            <a:r>
              <a:rPr lang="en-US" altLang="ko-KR" sz="1200" b="1"/>
              <a:t>&lt;input type="datetime-local" 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 b="1"/>
              <a:t>						value="2022-03-01T21:30:10.32"&gt;</a:t>
            </a:r>
            <a:r>
              <a:rPr lang="en-US" altLang="ko-KR" sz="1200"/>
              <a:t>&lt;br&gt;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&lt;/pre&gt;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&lt;/form&gt;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&lt;/html&gt;</a:t>
            </a:r>
            <a:endParaRPr lang="ko-KR" altLang="en-US" sz="1200"/>
          </a:p>
        </p:txBody>
      </p:sp>
      <p:sp>
        <p:nvSpPr>
          <p:cNvPr id="7" name="직사각형 4"/>
          <p:cNvSpPr/>
          <p:nvPr/>
        </p:nvSpPr>
        <p:spPr>
          <a:xfrm>
            <a:off x="1418874" y="1598841"/>
            <a:ext cx="5890847" cy="297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이 예제는 시간 정보를 입력 받는 </a:t>
            </a:r>
            <a:r>
              <a:rPr lang="en-US" altLang="ko-KR" sz="140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HTML5 </a:t>
            </a:r>
            <a:r>
              <a:rPr lang="ko-KR" altLang="en-US" sz="140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폼 요소들의 사례를 보임</a:t>
            </a:r>
            <a:endParaRPr lang="en-US" altLang="ko-KR" sz="140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51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예제 </a:t>
            </a:r>
            <a:r>
              <a:rPr lang="en-US" altLang="ko-KR"/>
              <a:t>3–16 </a:t>
            </a:r>
            <a:r>
              <a:rPr lang="ko-KR" altLang="en-US"/>
              <a:t>생일 날짜 입력</a:t>
            </a:r>
            <a:endParaRPr lang="ko-KR" altLang="en-US"/>
          </a:p>
        </p:txBody>
      </p:sp>
      <p:sp>
        <p:nvSpPr>
          <p:cNvPr id="5" name="직사각형 3"/>
          <p:cNvSpPr/>
          <p:nvPr/>
        </p:nvSpPr>
        <p:spPr>
          <a:xfrm>
            <a:off x="658472" y="1933422"/>
            <a:ext cx="4988227" cy="44749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200"/>
              <a:t>&lt;!DOCTYPE 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charset="utf-8"&gt;</a:t>
            </a:r>
            <a:endParaRPr lang="en-US" altLang="ko-KR" sz="1200" kern="0">
              <a:solidFill>
                <a:srgbClr val="000000"/>
              </a:solidFill>
              <a:latin typeface="+mj-ea"/>
            </a:endParaRPr>
          </a:p>
          <a:p>
            <a:pPr defTabSz="179999">
              <a:defRPr/>
            </a:pPr>
            <a:r>
              <a:rPr lang="en-US" altLang="ko-KR" sz="1200"/>
              <a:t>&lt;title&gt;</a:t>
            </a:r>
            <a:r>
              <a:rPr lang="ko-KR" altLang="en-US" sz="1200"/>
              <a:t>시간 정보 입력 응용</a:t>
            </a:r>
            <a:r>
              <a:rPr lang="en-US" altLang="ko-KR" sz="1200"/>
              <a:t>&lt;/title&gt;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&lt;h3&gt;</a:t>
            </a:r>
            <a:r>
              <a:rPr lang="ko-KR" altLang="en-US" sz="1200"/>
              <a:t>생일축하합니다</a:t>
            </a:r>
            <a:r>
              <a:rPr lang="en-US" altLang="ko-KR" sz="1200"/>
              <a:t>&lt;/h3&gt;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&lt;hr&gt;</a:t>
            </a:r>
            <a:endParaRPr lang="en-US" altLang="ko-KR" sz="1200"/>
          </a:p>
          <a:p>
            <a:pPr defTabSz="179999">
              <a:defRPr/>
            </a:pPr>
            <a:r>
              <a:rPr lang="ko-KR" altLang="en-US" sz="1200"/>
              <a:t>당신의 생일은 </a:t>
            </a:r>
            <a:r>
              <a:rPr lang="en-US" altLang="ko-KR" sz="1200"/>
              <a:t>2003</a:t>
            </a:r>
            <a:r>
              <a:rPr lang="ko-KR" altLang="en-US" sz="1200"/>
              <a:t>년 </a:t>
            </a:r>
            <a:r>
              <a:rPr lang="en-US" altLang="ko-KR" sz="1200"/>
              <a:t>2</a:t>
            </a:r>
            <a:r>
              <a:rPr lang="ko-KR" altLang="en-US" sz="1200"/>
              <a:t>월 </a:t>
            </a:r>
            <a:r>
              <a:rPr lang="en-US" altLang="ko-KR" sz="1200"/>
              <a:t>9</a:t>
            </a:r>
            <a:r>
              <a:rPr lang="ko-KR" altLang="en-US" sz="1200"/>
              <a:t>일입니다</a:t>
            </a:r>
            <a:r>
              <a:rPr lang="en-US" altLang="ko-KR" sz="1200"/>
              <a:t>. </a:t>
            </a:r>
            <a:r>
              <a:rPr lang="ko-KR" altLang="en-US" sz="1200"/>
              <a:t>틀리면 수정하시고</a:t>
            </a:r>
            <a:endParaRPr lang="ko-KR" altLang="en-US" sz="1200"/>
          </a:p>
          <a:p>
            <a:pPr defTabSz="179999">
              <a:defRPr/>
            </a:pPr>
            <a:r>
              <a:rPr lang="ko-KR" altLang="en-US" sz="1200"/>
              <a:t>파티 시간과 장소를 입력하세요</a:t>
            </a:r>
            <a:r>
              <a:rPr lang="en-US" altLang="ko-KR" sz="1200"/>
              <a:t>.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&lt;hr&gt;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&lt;form&gt;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&lt;table&gt;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&lt;tr&gt;&lt;td&gt;</a:t>
            </a:r>
            <a:r>
              <a:rPr lang="ko-KR" altLang="en-US" sz="1200"/>
              <a:t>생일</a:t>
            </a:r>
            <a:r>
              <a:rPr lang="en-US" altLang="ko-KR" sz="1200"/>
              <a:t>&lt;/td&gt;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		&lt;td&gt;</a:t>
            </a:r>
            <a:r>
              <a:rPr lang="en-US" altLang="ko-KR" sz="1200" b="1"/>
              <a:t>&lt;input type="date" value="2003-02-09"&gt;</a:t>
            </a:r>
            <a:r>
              <a:rPr lang="en-US" altLang="ko-KR" sz="1200"/>
              <a:t>&lt;/td&gt;&lt;/tr&gt;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&lt;tr&gt;&lt;td&gt;</a:t>
            </a:r>
            <a:r>
              <a:rPr lang="ko-KR" altLang="en-US" sz="1200"/>
              <a:t>생일파티시간</a:t>
            </a:r>
            <a:r>
              <a:rPr lang="en-US" altLang="ko-KR" sz="1200"/>
              <a:t>&lt;/td&gt;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		&lt;td&gt;</a:t>
            </a:r>
            <a:r>
              <a:rPr lang="en-US" altLang="ko-KR" sz="1200" b="1"/>
              <a:t>&lt;input type="time"&gt;</a:t>
            </a:r>
            <a:r>
              <a:rPr lang="en-US" altLang="ko-KR" sz="1200"/>
              <a:t>&lt;/td&gt;&lt;/tr&gt;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&lt;tr&gt;&lt;td&gt;</a:t>
            </a:r>
            <a:r>
              <a:rPr lang="ko-KR" altLang="en-US" sz="1200"/>
              <a:t>생일파티장소</a:t>
            </a:r>
            <a:r>
              <a:rPr lang="en-US" altLang="ko-KR" sz="1200"/>
              <a:t>&lt;/td&gt;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		&lt;td&gt;</a:t>
            </a:r>
            <a:r>
              <a:rPr lang="en-US" altLang="ko-KR" sz="1200" b="1"/>
              <a:t>&lt;input type="text"&gt;</a:t>
            </a:r>
            <a:r>
              <a:rPr lang="en-US" altLang="ko-KR" sz="1200"/>
              <a:t>&lt;/td&gt;&lt;/tr&gt;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&lt;/table&gt;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&lt;/form&gt;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&lt;/html&gt;</a:t>
            </a:r>
            <a:endParaRPr lang="ko-KR" altLang="en-US" sz="1200"/>
          </a:p>
        </p:txBody>
      </p:sp>
      <p:sp>
        <p:nvSpPr>
          <p:cNvPr id="6" name="직사각형 4"/>
          <p:cNvSpPr/>
          <p:nvPr/>
        </p:nvSpPr>
        <p:spPr>
          <a:xfrm>
            <a:off x="632753" y="1613729"/>
            <a:ext cx="5491821" cy="298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시간 정보를 입력 받는 </a:t>
            </a:r>
            <a:r>
              <a:rPr lang="en-US" altLang="ko-KR" sz="140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&lt;input&gt; </a:t>
            </a:r>
            <a:r>
              <a:rPr lang="ko-KR" altLang="en-US" sz="140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태그를 사용하여 생일 날짜 입력 </a:t>
            </a:r>
            <a:endParaRPr lang="ko-KR" altLang="en-US" sz="140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  <p:pic>
        <p:nvPicPr>
          <p:cNvPr id="7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07593" y="1181424"/>
            <a:ext cx="3129725" cy="3597823"/>
          </a:xfrm>
          <a:prstGeom prst="rect">
            <a:avLst/>
          </a:prstGeom>
          <a:ln w="3175">
            <a:solidFill>
              <a:srgbClr val="4fb4ff"/>
            </a:solidFill>
          </a:ln>
        </p:spPr>
      </p:pic>
      <p:pic>
        <p:nvPicPr>
          <p:cNvPr id="8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43409" y="2985500"/>
            <a:ext cx="2904907" cy="3398405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9" name="TextBox 6"/>
          <p:cNvSpPr txBox="1"/>
          <p:nvPr/>
        </p:nvSpPr>
        <p:spPr>
          <a:xfrm>
            <a:off x="9870242" y="5937828"/>
            <a:ext cx="1670720" cy="243801"/>
          </a:xfrm>
          <a:prstGeom prst="wedgeRoundRectCallout">
            <a:avLst>
              <a:gd name="adj1" fmla="val -22459"/>
              <a:gd name="adj2" fmla="val -2028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버튼을</a:t>
            </a:r>
            <a:r>
              <a:rPr lang="en-US" altLang="ko-KR" sz="900"/>
              <a:t> </a:t>
            </a:r>
            <a:r>
              <a:rPr lang="ko-KR" altLang="en-US" sz="900"/>
              <a:t>클릭하여</a:t>
            </a:r>
            <a:r>
              <a:rPr lang="en-US" altLang="ko-KR" sz="900"/>
              <a:t> </a:t>
            </a:r>
            <a:r>
              <a:rPr lang="ko-KR" altLang="en-US" sz="900"/>
              <a:t>분 입력</a:t>
            </a:r>
            <a:endParaRPr lang="ko-KR" altLang="en-US" sz="9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&lt;input type=“number”&gt;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스핀버튼으로 정교한 값 입력</a:t>
            </a: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0">
              <a:defRPr/>
            </a:pPr>
            <a:r>
              <a:rPr lang="en-US" altLang="ko-KR"/>
              <a:t>&lt;input type=“range”&gt;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슬라이드 바로 대략적인 값 입력</a:t>
            </a: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52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스핀버튼과 슬라이드 바로 편리한 숫자 입력</a:t>
            </a:r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2611188" y="2471074"/>
            <a:ext cx="4249898" cy="578882"/>
          </a:xfrm>
          <a:prstGeom prst="roundRect">
            <a:avLst>
              <a:gd name="adj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400"/>
              <a:t>&lt;input </a:t>
            </a:r>
            <a:r>
              <a:rPr lang="en-US" altLang="ko-KR" sz="1400" b="1"/>
              <a:t>type="number"</a:t>
            </a:r>
            <a:r>
              <a:rPr lang="en-US" altLang="ko-KR" sz="1400"/>
              <a:t> min="0.0" max="10.0" 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										  					step= "0.5"&gt;</a:t>
            </a:r>
            <a:endParaRPr lang="ko-KR" altLang="en-US" sz="140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611187" y="4506988"/>
            <a:ext cx="4249899" cy="1649116"/>
          </a:xfrm>
          <a:prstGeom prst="roundRect">
            <a:avLst>
              <a:gd name="adj" fmla="val 691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400"/>
              <a:t>&lt;input </a:t>
            </a:r>
            <a:r>
              <a:rPr lang="en-US" altLang="ko-KR" sz="1400" b="1"/>
              <a:t>type="range"</a:t>
            </a:r>
            <a:r>
              <a:rPr lang="en-US" altLang="ko-KR" sz="1400"/>
              <a:t> min="0" max="100" 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 b="1"/>
              <a:t>											list="temperatures"</a:t>
            </a:r>
            <a:r>
              <a:rPr lang="en-US" altLang="ko-KR" sz="1400"/>
              <a:t>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&lt;datalist </a:t>
            </a:r>
            <a:r>
              <a:rPr lang="en-US" altLang="ko-KR" sz="1400" b="1"/>
              <a:t>id="temperatures"</a:t>
            </a:r>
            <a:r>
              <a:rPr lang="en-US" altLang="ko-KR" sz="1400"/>
              <a:t>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&lt;option value="10" label="Low"&gt;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&lt;option value="50" label="Medium"&gt;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&lt;option value="90" label="High"&gt;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&lt;/datalist&gt;</a:t>
            </a:r>
            <a:endParaRPr lang="ko-KR" altLang="en-US" sz="140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183364" y="2379516"/>
            <a:ext cx="1188464" cy="5540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직선 화살표 연결선 12"/>
          <p:cNvCxnSpPr/>
          <p:nvPr/>
        </p:nvCxnSpPr>
        <p:spPr>
          <a:xfrm flipV="1">
            <a:off x="6911287" y="2656527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13"/>
          <p:cNvSpPr/>
          <p:nvPr/>
        </p:nvSpPr>
        <p:spPr>
          <a:xfrm>
            <a:off x="7956625" y="2448957"/>
            <a:ext cx="216685" cy="35014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14"/>
          <p:cNvSpPr txBox="1"/>
          <p:nvPr/>
        </p:nvSpPr>
        <p:spPr>
          <a:xfrm>
            <a:off x="7321220" y="2971901"/>
            <a:ext cx="737597" cy="255389"/>
          </a:xfrm>
          <a:prstGeom prst="wedgeRoundRectCallout">
            <a:avLst>
              <a:gd name="adj1" fmla="val 38926"/>
              <a:gd name="adj2" fmla="val -13105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/>
              <a:t>spin </a:t>
            </a:r>
            <a:r>
              <a:rPr lang="ko-KR" altLang="en-US" sz="900"/>
              <a:t>버튼</a:t>
            </a:r>
            <a:endParaRPr lang="ko-KR" altLang="en-US" sz="900"/>
          </a:p>
        </p:txBody>
      </p:sp>
      <p:cxnSp>
        <p:nvCxnSpPr>
          <p:cNvPr id="11" name="직선 화살표 연결선 17"/>
          <p:cNvCxnSpPr/>
          <p:nvPr/>
        </p:nvCxnSpPr>
        <p:spPr>
          <a:xfrm flipV="1">
            <a:off x="6929330" y="5281960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23"/>
          <p:cNvSpPr/>
          <p:nvPr/>
        </p:nvSpPr>
        <p:spPr>
          <a:xfrm>
            <a:off x="3009601" y="3175084"/>
            <a:ext cx="308639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050"/>
              <a:t>(a) spin </a:t>
            </a:r>
            <a:r>
              <a:rPr lang="ko-KR" altLang="en-US" sz="1050"/>
              <a:t>버튼 클릭 시 </a:t>
            </a:r>
            <a:r>
              <a:rPr lang="en-US" altLang="ko-KR" sz="1050"/>
              <a:t>0.0~10.0 </a:t>
            </a:r>
            <a:r>
              <a:rPr lang="ko-KR" altLang="en-US" sz="1050"/>
              <a:t>사이에서 </a:t>
            </a:r>
            <a:r>
              <a:rPr lang="en-US" altLang="ko-KR" sz="1050"/>
              <a:t>0.5</a:t>
            </a:r>
            <a:r>
              <a:rPr lang="ko-KR" altLang="en-US" sz="1050"/>
              <a:t>씩 증감</a:t>
            </a:r>
            <a:endParaRPr lang="en-US" altLang="ko-KR" sz="1050"/>
          </a:p>
        </p:txBody>
      </p:sp>
      <p:sp>
        <p:nvSpPr>
          <p:cNvPr id="13" name="직사각형 31"/>
          <p:cNvSpPr/>
          <p:nvPr/>
        </p:nvSpPr>
        <p:spPr>
          <a:xfrm>
            <a:off x="3129826" y="6314803"/>
            <a:ext cx="2905361" cy="2460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050"/>
              <a:t>(b) </a:t>
            </a:r>
            <a:r>
              <a:rPr lang="ko-KR" altLang="en-US" sz="1050"/>
              <a:t>슬라이드 바를 움직여 </a:t>
            </a:r>
            <a:r>
              <a:rPr lang="en-US" altLang="ko-KR" sz="1050"/>
              <a:t>0~100</a:t>
            </a:r>
            <a:r>
              <a:rPr lang="ko-KR" altLang="en-US" sz="1050"/>
              <a:t>사이의 값 입력</a:t>
            </a:r>
            <a:endParaRPr lang="en-US" altLang="ko-KR" sz="1050"/>
          </a:p>
        </p:txBody>
      </p:sp>
      <p:grpSp>
        <p:nvGrpSpPr>
          <p:cNvPr id="14" name="그룹 30"/>
          <p:cNvGrpSpPr/>
          <p:nvPr/>
        </p:nvGrpSpPr>
        <p:grpSpPr>
          <a:xfrm rot="0">
            <a:off x="7392427" y="4506989"/>
            <a:ext cx="1976020" cy="1332593"/>
            <a:chOff x="5932112" y="4442229"/>
            <a:chExt cx="1976020" cy="1332593"/>
          </a:xfrm>
        </p:grpSpPr>
        <p:grpSp>
          <p:nvGrpSpPr>
            <p:cNvPr id="15" name="그룹 11"/>
            <p:cNvGrpSpPr/>
            <p:nvPr/>
          </p:nvGrpSpPr>
          <p:grpSpPr>
            <a:xfrm rot="0">
              <a:off x="5944453" y="5528601"/>
              <a:ext cx="1946248" cy="246221"/>
              <a:chOff x="5999779" y="6191241"/>
              <a:chExt cx="1946248" cy="24622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6494038" y="6191241"/>
                <a:ext cx="835398" cy="24622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1000"/>
                  <a:t>Medium(50)</a:t>
                </a:r>
                <a:endParaRPr lang="ko-KR" altLang="en-US" sz="1000"/>
              </a:p>
            </p:txBody>
          </p:sp>
          <p:sp>
            <p:nvSpPr>
              <p:cNvPr id="17" name="TextBox 22"/>
              <p:cNvSpPr txBox="1"/>
              <p:nvPr/>
            </p:nvSpPr>
            <p:spPr>
              <a:xfrm>
                <a:off x="7267635" y="6191241"/>
                <a:ext cx="648688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000"/>
                  <a:t>High(90)</a:t>
                </a:r>
                <a:endParaRPr lang="ko-KR" altLang="en-US" sz="1000"/>
              </a:p>
            </p:txBody>
          </p:sp>
          <p:sp>
            <p:nvSpPr>
              <p:cNvPr id="18" name="TextBox 27"/>
              <p:cNvSpPr txBox="1"/>
              <p:nvPr/>
            </p:nvSpPr>
            <p:spPr>
              <a:xfrm>
                <a:off x="5999779" y="6191241"/>
                <a:ext cx="592422" cy="24622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1000"/>
                  <a:t>Low(10)</a:t>
                </a:r>
                <a:endParaRPr lang="ko-KR" altLang="en-US" sz="1000"/>
              </a:p>
            </p:txBody>
          </p:sp>
        </p:grpSp>
        <p:sp>
          <p:nvSpPr>
            <p:cNvPr id="19" name="직사각형 20"/>
            <p:cNvSpPr/>
            <p:nvPr/>
          </p:nvSpPr>
          <p:spPr>
            <a:xfrm>
              <a:off x="7435458" y="4442229"/>
              <a:ext cx="472674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/>
                <a:t>max</a:t>
              </a:r>
              <a:endParaRPr lang="en-US" altLang="ko-KR" sz="1050"/>
            </a:p>
            <a:p>
              <a:pPr lvl="0">
                <a:defRPr/>
              </a:pPr>
              <a:r>
                <a:rPr lang="en-US" altLang="ko-KR" sz="1050"/>
                <a:t>(100) </a:t>
              </a:r>
              <a:endParaRPr lang="ko-KR" altLang="en-US" sz="1050"/>
            </a:p>
          </p:txBody>
        </p:sp>
        <p:sp>
          <p:nvSpPr>
            <p:cNvPr id="20" name="직사각형 29"/>
            <p:cNvSpPr/>
            <p:nvPr/>
          </p:nvSpPr>
          <p:spPr>
            <a:xfrm>
              <a:off x="5932112" y="4448324"/>
              <a:ext cx="408547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050"/>
                <a:t>min</a:t>
              </a:r>
              <a:endParaRPr lang="en-US" altLang="ko-KR" sz="1050"/>
            </a:p>
            <a:p>
              <a:pPr lvl="0">
                <a:defRPr/>
              </a:pPr>
              <a:r>
                <a:rPr lang="en-US" altLang="ko-KR" sz="1050"/>
                <a:t> (0) </a:t>
              </a:r>
              <a:endParaRPr lang="ko-KR" altLang="en-US" sz="1050"/>
            </a:p>
          </p:txBody>
        </p:sp>
        <p:grpSp>
          <p:nvGrpSpPr>
            <p:cNvPr id="21" name="그룹 10"/>
            <p:cNvGrpSpPr/>
            <p:nvPr/>
          </p:nvGrpSpPr>
          <p:grpSpPr>
            <a:xfrm rot="0">
              <a:off x="6018110" y="4938891"/>
              <a:ext cx="1872208" cy="598107"/>
              <a:chOff x="6012160" y="3406957"/>
              <a:chExt cx="2232248" cy="711926"/>
            </a:xfrm>
          </p:grpSpPr>
          <p:pic>
            <p:nvPicPr>
              <p:cNvPr id="22" name="그림 7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6111659" y="3561523"/>
                <a:ext cx="1943153" cy="410947"/>
              </a:xfrm>
              <a:prstGeom prst="rect">
                <a:avLst/>
              </a:prstGeom>
            </p:spPr>
          </p:pic>
          <p:sp>
            <p:nvSpPr>
              <p:cNvPr id="23" name="직사각형 8"/>
              <p:cNvSpPr/>
              <p:nvPr/>
            </p:nvSpPr>
            <p:spPr>
              <a:xfrm>
                <a:off x="6012160" y="3406957"/>
                <a:ext cx="2232248" cy="711926"/>
              </a:xfrm>
              <a:prstGeom prst="rect">
                <a:avLst/>
              </a:prstGeom>
              <a:noFill/>
              <a:ln w="9525">
                <a:solidFill>
                  <a:srgbClr val="4fb4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cxnSp>
          <p:nvCxnSpPr>
            <p:cNvPr id="24" name="직선 화살표 연결선 18"/>
            <p:cNvCxnSpPr>
              <a:stCxn id="20" idx="2"/>
            </p:cNvCxnSpPr>
            <p:nvPr/>
          </p:nvCxnSpPr>
          <p:spPr>
            <a:xfrm>
              <a:off x="6151082" y="4863822"/>
              <a:ext cx="0" cy="2933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6"/>
            <p:cNvCxnSpPr>
              <a:stCxn id="19" idx="2"/>
            </p:cNvCxnSpPr>
            <p:nvPr/>
          </p:nvCxnSpPr>
          <p:spPr>
            <a:xfrm>
              <a:off x="7671795" y="4857727"/>
              <a:ext cx="0" cy="2994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53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예제 </a:t>
            </a:r>
            <a:r>
              <a:rPr lang="en-US" altLang="ko-KR"/>
              <a:t>3-17 &lt;input type="number|range"&gt;</a:t>
            </a:r>
            <a:r>
              <a:rPr lang="ko-KR" altLang="en-US"/>
              <a:t>로 편리한 숫자 입력</a:t>
            </a:r>
            <a:endParaRPr lang="ko-KR" altLang="en-US"/>
          </a:p>
        </p:txBody>
      </p:sp>
      <p:pic>
        <p:nvPicPr>
          <p:cNvPr id="5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07946" y="2248531"/>
            <a:ext cx="3118008" cy="2360938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6" name="직사각형 4"/>
          <p:cNvSpPr/>
          <p:nvPr/>
        </p:nvSpPr>
        <p:spPr>
          <a:xfrm>
            <a:off x="1543513" y="1244992"/>
            <a:ext cx="4552487" cy="50015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400"/>
              <a:t>&lt;!DOCTYPE html&gt;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&lt;html&gt;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&lt;head&gt;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400" kern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charset="utf-8"&gt;</a:t>
            </a:r>
            <a:endParaRPr lang="en-US" altLang="ko-KR" sz="1400" kern="0">
              <a:solidFill>
                <a:srgbClr val="000000"/>
              </a:solidFill>
              <a:latin typeface="+mj-ea"/>
            </a:endParaRPr>
          </a:p>
          <a:p>
            <a:pPr defTabSz="179999">
              <a:defRPr/>
            </a:pPr>
            <a:r>
              <a:rPr lang="en-US" altLang="ko-KR" sz="1400"/>
              <a:t>&lt;title&gt;</a:t>
            </a:r>
            <a:r>
              <a:rPr lang="ko-KR" altLang="en-US" sz="1400"/>
              <a:t>편리한 숫자 입력</a:t>
            </a:r>
            <a:r>
              <a:rPr lang="en-US" altLang="ko-KR" sz="1400"/>
              <a:t>&lt;/title&gt;&lt;/head&gt;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&lt;body&gt;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&lt;h3&gt;</a:t>
            </a:r>
            <a:r>
              <a:rPr lang="ko-KR" altLang="en-US" sz="1400"/>
              <a:t>홈 제어 시스템 </a:t>
            </a:r>
            <a:r>
              <a:rPr lang="en-US" altLang="ko-KR" sz="1400"/>
              <a:t>- </a:t>
            </a:r>
            <a:r>
              <a:rPr lang="ko-KR" altLang="en-US" sz="1400"/>
              <a:t>온도 조절</a:t>
            </a:r>
            <a:r>
              <a:rPr lang="en-US" altLang="ko-KR" sz="1400"/>
              <a:t>&lt;/h3&gt;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&lt;hr&gt;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&lt;form&gt;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</a:t>
            </a:r>
            <a:r>
              <a:rPr lang="ko-KR" altLang="en-US" sz="1400"/>
              <a:t>지속시간 </a:t>
            </a:r>
            <a:r>
              <a:rPr lang="en-US" altLang="ko-KR" sz="1400"/>
              <a:t>(0.0~10.0</a:t>
            </a:r>
            <a:r>
              <a:rPr lang="ko-KR" altLang="en-US" sz="1400"/>
              <a:t>시간</a:t>
            </a:r>
            <a:r>
              <a:rPr lang="en-US" altLang="ko-KR" sz="1400"/>
              <a:t>) :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&lt;input </a:t>
            </a:r>
            <a:r>
              <a:rPr lang="en-US" altLang="ko-KR" sz="1400" b="1"/>
              <a:t>type="number" </a:t>
            </a:r>
            <a:r>
              <a:rPr lang="en-US" altLang="ko-KR" sz="1400"/>
              <a:t>min="0.0" max="10.0" 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						step="0.5"&gt;&lt;br&gt;&lt;br&gt;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</a:t>
            </a:r>
            <a:r>
              <a:rPr lang="ko-KR" altLang="en-US" sz="1400"/>
              <a:t>온도 설정 </a:t>
            </a:r>
            <a:r>
              <a:rPr lang="en-US" altLang="ko-KR" sz="1400"/>
              <a:t>:10&amp;deg;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&lt;input </a:t>
            </a:r>
            <a:r>
              <a:rPr lang="en-US" altLang="ko-KR" sz="1400" b="1"/>
              <a:t>type="range" </a:t>
            </a:r>
            <a:r>
              <a:rPr lang="en-US" altLang="ko-KR" sz="1400"/>
              <a:t>min="10" max="30" 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						</a:t>
            </a:r>
            <a:r>
              <a:rPr lang="en-US" altLang="ko-KR" sz="1400" b="1">
                <a:solidFill>
                  <a:srgbClr val="c00000"/>
                </a:solidFill>
              </a:rPr>
              <a:t>list="temperatures"</a:t>
            </a:r>
            <a:r>
              <a:rPr lang="en-US" altLang="ko-KR" sz="1400"/>
              <a:t>&gt;30&amp;deg;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&lt;</a:t>
            </a:r>
            <a:r>
              <a:rPr lang="en-US" altLang="ko-KR" sz="1400" b="1"/>
              <a:t>datalist</a:t>
            </a:r>
            <a:r>
              <a:rPr lang="en-US" altLang="ko-KR" sz="1400"/>
              <a:t> </a:t>
            </a:r>
            <a:r>
              <a:rPr lang="en-US" altLang="ko-KR" sz="1400" b="1">
                <a:solidFill>
                  <a:srgbClr val="c00000"/>
                </a:solidFill>
              </a:rPr>
              <a:t>id="temperatures"</a:t>
            </a:r>
            <a:r>
              <a:rPr lang="en-US" altLang="ko-KR" sz="1400"/>
              <a:t>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	&lt;option value="12" label="Low"&gt;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	&lt;option value="20" label="Medium"&gt;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	&lt;option value="28" label="High"&gt;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&lt;</a:t>
            </a:r>
            <a:r>
              <a:rPr lang="en-US" altLang="ko-KR" sz="1400" b="1"/>
              <a:t>/datalist</a:t>
            </a:r>
            <a:r>
              <a:rPr lang="en-US" altLang="ko-KR" sz="1400"/>
              <a:t>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&lt;/form&gt;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&lt;/body&gt;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&lt;/html&gt;</a:t>
            </a:r>
            <a:endParaRPr lang="ko-KR" altLang="en-US" sz="1400"/>
          </a:p>
        </p:txBody>
      </p:sp>
      <p:sp>
        <p:nvSpPr>
          <p:cNvPr id="7" name="자유형 5"/>
          <p:cNvSpPr/>
          <p:nvPr/>
        </p:nvSpPr>
        <p:spPr>
          <a:xfrm>
            <a:off x="7408344" y="4211120"/>
            <a:ext cx="312234" cy="598448"/>
          </a:xfrm>
          <a:custGeom>
            <a:avLst/>
            <a:gdLst>
              <a:gd name="connsiteX0" fmla="*/ 312234 w 312234"/>
              <a:gd name="connsiteY0" fmla="*/ 0 h 598448"/>
              <a:gd name="connsiteX1" fmla="*/ 223024 w 312234"/>
              <a:gd name="connsiteY1" fmla="*/ 483219 h 598448"/>
              <a:gd name="connsiteX2" fmla="*/ 0 w 312234"/>
              <a:gd name="connsiteY2" fmla="*/ 598448 h 59844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234" h="598448">
                <a:moveTo>
                  <a:pt x="312234" y="0"/>
                </a:moveTo>
                <a:cubicBezTo>
                  <a:pt x="293648" y="191739"/>
                  <a:pt x="275063" y="383478"/>
                  <a:pt x="223024" y="483219"/>
                </a:cubicBezTo>
                <a:cubicBezTo>
                  <a:pt x="170985" y="582960"/>
                  <a:pt x="35312" y="579863"/>
                  <a:pt x="0" y="598448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headEnd type="triangle"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6"/>
          <p:cNvSpPr txBox="1"/>
          <p:nvPr/>
        </p:nvSpPr>
        <p:spPr>
          <a:xfrm>
            <a:off x="6673747" y="4699750"/>
            <a:ext cx="82814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/>
              <a:t>value="12" </a:t>
            </a:r>
            <a:endParaRPr lang="en-US" altLang="ko-KR" sz="1000"/>
          </a:p>
          <a:p>
            <a:pPr lvl="0">
              <a:defRPr/>
            </a:pPr>
            <a:r>
              <a:rPr lang="en-US" altLang="ko-KR" sz="1000"/>
              <a:t>label="Low"</a:t>
            </a:r>
            <a:endParaRPr lang="ko-KR" altLang="en-US" sz="1000"/>
          </a:p>
        </p:txBody>
      </p:sp>
      <p:sp>
        <p:nvSpPr>
          <p:cNvPr id="9" name="자유형 8"/>
          <p:cNvSpPr/>
          <p:nvPr/>
        </p:nvSpPr>
        <p:spPr>
          <a:xfrm flipH="1">
            <a:off x="8595785" y="4200511"/>
            <a:ext cx="106814" cy="505177"/>
          </a:xfrm>
          <a:custGeom>
            <a:avLst/>
            <a:gdLst>
              <a:gd name="connsiteX0" fmla="*/ 312234 w 312234"/>
              <a:gd name="connsiteY0" fmla="*/ 0 h 598448"/>
              <a:gd name="connsiteX1" fmla="*/ 223024 w 312234"/>
              <a:gd name="connsiteY1" fmla="*/ 483219 h 598448"/>
              <a:gd name="connsiteX2" fmla="*/ 0 w 312234"/>
              <a:gd name="connsiteY2" fmla="*/ 598448 h 59844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234" h="598448">
                <a:moveTo>
                  <a:pt x="312234" y="0"/>
                </a:moveTo>
                <a:cubicBezTo>
                  <a:pt x="293648" y="191739"/>
                  <a:pt x="275063" y="383478"/>
                  <a:pt x="223024" y="483219"/>
                </a:cubicBezTo>
                <a:cubicBezTo>
                  <a:pt x="170985" y="582960"/>
                  <a:pt x="35312" y="579863"/>
                  <a:pt x="0" y="598448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headEnd type="triangle"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365294" y="4693381"/>
            <a:ext cx="9300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value="28" </a:t>
            </a:r>
            <a:endParaRPr lang="en-US" altLang="ko-KR" sz="1000"/>
          </a:p>
          <a:p>
            <a:pPr lvl="0">
              <a:defRPr/>
            </a:pPr>
            <a:r>
              <a:rPr lang="en-US" altLang="ko-KR" sz="1000"/>
              <a:t>label="High"</a:t>
            </a:r>
            <a:endParaRPr lang="ko-KR" altLang="en-US" sz="1000"/>
          </a:p>
        </p:txBody>
      </p:sp>
      <p:sp>
        <p:nvSpPr>
          <p:cNvPr id="11" name="TextBox 11"/>
          <p:cNvSpPr txBox="1"/>
          <p:nvPr/>
        </p:nvSpPr>
        <p:spPr>
          <a:xfrm>
            <a:off x="8869724" y="3207425"/>
            <a:ext cx="737597" cy="240176"/>
          </a:xfrm>
          <a:prstGeom prst="wedgeRoundRectCallout">
            <a:avLst>
              <a:gd name="adj1" fmla="val -49487"/>
              <a:gd name="adj2" fmla="val 9375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/>
              <a:t>spin </a:t>
            </a:r>
            <a:r>
              <a:rPr lang="ko-KR" altLang="en-US" sz="900"/>
              <a:t>버튼</a:t>
            </a:r>
            <a:endParaRPr lang="ko-KR" altLang="en-US" sz="900"/>
          </a:p>
        </p:txBody>
      </p:sp>
      <p:sp>
        <p:nvSpPr>
          <p:cNvPr id="12" name="오른쪽 중괄호 2"/>
          <p:cNvSpPr/>
          <p:nvPr/>
        </p:nvSpPr>
        <p:spPr>
          <a:xfrm>
            <a:off x="5070817" y="4701376"/>
            <a:ext cx="144016" cy="648072"/>
          </a:xfrm>
          <a:prstGeom prst="rightBrace">
            <a:avLst>
              <a:gd name="adj1" fmla="val 47207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358849" y="4917722"/>
            <a:ext cx="792088" cy="255389"/>
          </a:xfrm>
          <a:prstGeom prst="wedgeRoundRectCallout">
            <a:avLst>
              <a:gd name="adj1" fmla="val -64064"/>
              <a:gd name="adj2" fmla="val 225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/>
              <a:t>3</a:t>
            </a:r>
            <a:r>
              <a:rPr lang="ko-KR" altLang="en-US" sz="900"/>
              <a:t>개의 눈금</a:t>
            </a:r>
            <a:endParaRPr lang="ko-KR" altLang="en-US" sz="9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placeholder </a:t>
            </a:r>
            <a:r>
              <a:rPr lang="ko-KR" altLang="en-US"/>
              <a:t>속성에 사용자가 입력할 데이터 힌트 주기</a:t>
            </a: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54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입력할 정보의 힌트 보여주기</a:t>
            </a:r>
            <a:endParaRPr lang="ko-KR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096000" y="2463403"/>
            <a:ext cx="3456384" cy="39469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모서리가 둥근 직사각형 4"/>
          <p:cNvSpPr/>
          <p:nvPr/>
        </p:nvSpPr>
        <p:spPr>
          <a:xfrm>
            <a:off x="1760643" y="2347322"/>
            <a:ext cx="4335357" cy="578882"/>
          </a:xfrm>
          <a:prstGeom prst="roundRect">
            <a:avLst>
              <a:gd name="adj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ko-KR" altLang="en-US" sz="1400"/>
              <a:t>이메일 주소</a:t>
            </a:r>
            <a:r>
              <a:rPr lang="en-US" altLang="ko-KR" sz="1400"/>
              <a:t>: 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&lt;input type="email"	</a:t>
            </a:r>
            <a:r>
              <a:rPr lang="en-US" altLang="ko-KR" sz="1400" b="1"/>
              <a:t>placeholder="</a:t>
            </a:r>
            <a:r>
              <a:rPr lang="en-US" altLang="ko-KR" sz="1400" b="1">
                <a:solidFill>
                  <a:schemeClr val="accent2">
                    <a:lumMod val="75000"/>
                  </a:schemeClr>
                </a:solidFill>
              </a:rPr>
              <a:t>id@host</a:t>
            </a:r>
            <a:r>
              <a:rPr lang="en-US" altLang="ko-KR" sz="1400" b="1"/>
              <a:t>"</a:t>
            </a:r>
            <a:r>
              <a:rPr lang="en-US" altLang="ko-KR" sz="1400"/>
              <a:t>&gt;</a:t>
            </a:r>
            <a:endParaRPr lang="en-US" altLang="ko-KR" sz="1400"/>
          </a:p>
        </p:txBody>
      </p:sp>
      <p:sp>
        <p:nvSpPr>
          <p:cNvPr id="7" name="자유형 2"/>
          <p:cNvSpPr/>
          <p:nvPr/>
        </p:nvSpPr>
        <p:spPr>
          <a:xfrm>
            <a:off x="5383095" y="2323219"/>
            <a:ext cx="2441097" cy="300056"/>
          </a:xfrm>
          <a:custGeom>
            <a:avLst/>
            <a:gdLst>
              <a:gd name="connsiteX0" fmla="*/ 0 w 2676605"/>
              <a:gd name="connsiteY0" fmla="*/ 300056 h 300056"/>
              <a:gd name="connsiteX1" fmla="*/ 406400 w 2676605"/>
              <a:gd name="connsiteY1" fmla="*/ 18347 h 300056"/>
              <a:gd name="connsiteX2" fmla="*/ 2313709 w 2676605"/>
              <a:gd name="connsiteY2" fmla="*/ 55292 h 300056"/>
              <a:gd name="connsiteX3" fmla="*/ 2673928 w 2676605"/>
              <a:gd name="connsiteY3" fmla="*/ 281583 h 300056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6605" h="300056">
                <a:moveTo>
                  <a:pt x="0" y="300056"/>
                </a:moveTo>
                <a:cubicBezTo>
                  <a:pt x="10391" y="179598"/>
                  <a:pt x="20782" y="59141"/>
                  <a:pt x="406400" y="18347"/>
                </a:cubicBezTo>
                <a:cubicBezTo>
                  <a:pt x="792018" y="-22447"/>
                  <a:pt x="1935788" y="11419"/>
                  <a:pt x="2313709" y="55292"/>
                </a:cubicBezTo>
                <a:cubicBezTo>
                  <a:pt x="2691630" y="99165"/>
                  <a:pt x="2682779" y="190374"/>
                  <a:pt x="2673928" y="281583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en-US" altLang="ko-KR"/>
              <a:t>&lt;input type="email"&gt;, email </a:t>
            </a:r>
            <a:r>
              <a:rPr lang="ko-KR" altLang="en-US"/>
              <a:t>주소 입력</a:t>
            </a:r>
            <a:endParaRPr lang="ko-KR" altLang="en-US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marL="0" lvl="0" indent="0">
              <a:buNone/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&lt;input type="url"&gt;, URL </a:t>
            </a:r>
            <a:r>
              <a:rPr lang="ko-KR" altLang="en-US"/>
              <a:t>입력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&lt;input type=“tel”&gt;, </a:t>
            </a:r>
            <a:r>
              <a:rPr lang="ko-KR" altLang="en-US"/>
              <a:t>전화번호 입력</a:t>
            </a:r>
            <a:endParaRPr lang="ko-KR" altLang="en-US"/>
          </a:p>
          <a:p>
            <a:pPr lvl="1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검색어 입력</a:t>
            </a:r>
            <a:r>
              <a:rPr lang="en-US" altLang="ko-KR"/>
              <a:t>, &lt;input type="search"&gt;</a:t>
            </a: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55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형식을 가진 텍스트 입력</a:t>
            </a:r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826856" y="1926322"/>
            <a:ext cx="3585021" cy="685283"/>
          </a:xfrm>
          <a:prstGeom prst="roundRect">
            <a:avLst>
              <a:gd name="adj" fmla="val 1074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ko-KR" altLang="en-US" sz="1200"/>
              <a:t>이메일 주소 </a:t>
            </a:r>
            <a:r>
              <a:rPr lang="en-US" altLang="ko-KR" sz="1200"/>
              <a:t>: 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&lt;input type="email" placeholder=“id@host"&gt;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&lt;input type="submit" value="</a:t>
            </a:r>
            <a:r>
              <a:rPr lang="ko-KR" altLang="en-US" sz="1200"/>
              <a:t>전송</a:t>
            </a:r>
            <a:r>
              <a:rPr lang="en-US" altLang="ko-KR" sz="1200"/>
              <a:t>"&gt; </a:t>
            </a:r>
            <a:endParaRPr lang="ko-KR" altLang="en-US" sz="1200"/>
          </a:p>
        </p:txBody>
      </p:sp>
      <p:sp>
        <p:nvSpPr>
          <p:cNvPr id="6" name="직사각형 2"/>
          <p:cNvSpPr/>
          <p:nvPr/>
        </p:nvSpPr>
        <p:spPr>
          <a:xfrm>
            <a:off x="3157125" y="3409950"/>
            <a:ext cx="1087215" cy="2659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200"/>
              <a:t> </a:t>
            </a:r>
            <a:r>
              <a:rPr lang="en-US" altLang="ko-KR" sz="1200"/>
              <a:t>(a) </a:t>
            </a:r>
            <a:r>
              <a:rPr lang="ko-KR" altLang="en-US" sz="1200"/>
              <a:t>초기 화면</a:t>
            </a:r>
            <a:endParaRPr lang="ko-KR" altLang="en-US" sz="1200"/>
          </a:p>
        </p:txBody>
      </p:sp>
      <p:sp>
        <p:nvSpPr>
          <p:cNvPr id="7" name="직사각형 11"/>
          <p:cNvSpPr/>
          <p:nvPr/>
        </p:nvSpPr>
        <p:spPr>
          <a:xfrm>
            <a:off x="6095999" y="3809477"/>
            <a:ext cx="2987041" cy="446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/>
              <a:t>(b) </a:t>
            </a:r>
            <a:r>
              <a:rPr lang="ko-KR" altLang="en-US" sz="1200"/>
              <a:t>이메일 주소를 잘못 입력하고 </a:t>
            </a:r>
            <a:r>
              <a:rPr lang="en-US" altLang="ko-KR" sz="1200"/>
              <a:t> ‘</a:t>
            </a:r>
            <a:r>
              <a:rPr lang="ko-KR" altLang="en-US" sz="1200"/>
              <a:t>전송</a:t>
            </a:r>
            <a:r>
              <a:rPr lang="en-US" altLang="ko-KR" sz="1200"/>
              <a:t>’ </a:t>
            </a:r>
            <a:r>
              <a:rPr lang="ko-KR" altLang="en-US" sz="1200"/>
              <a:t>버튼을 클릭하여</a:t>
            </a:r>
            <a:r>
              <a:rPr lang="en-US" altLang="ko-KR" sz="1200"/>
              <a:t> </a:t>
            </a:r>
            <a:r>
              <a:rPr lang="ko-KR" altLang="en-US" sz="1200"/>
              <a:t>전송한 경우</a:t>
            </a:r>
            <a:endParaRPr lang="ko-KR" altLang="en-US" sz="1200"/>
          </a:p>
        </p:txBody>
      </p:sp>
      <p:cxnSp>
        <p:nvCxnSpPr>
          <p:cNvPr id="8" name="직선 화살표 연결선 14"/>
          <p:cNvCxnSpPr/>
          <p:nvPr/>
        </p:nvCxnSpPr>
        <p:spPr>
          <a:xfrm>
            <a:off x="5509322" y="2983452"/>
            <a:ext cx="520980" cy="1508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9"/>
          <p:cNvSpPr/>
          <p:nvPr/>
        </p:nvSpPr>
        <p:spPr>
          <a:xfrm>
            <a:off x="1239349" y="4198687"/>
            <a:ext cx="4511430" cy="2952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400"/>
              <a:t>&lt;input type="url" placeholder="http://"&gt;</a:t>
            </a:r>
            <a:endParaRPr lang="en-US" altLang="ko-KR" sz="1400"/>
          </a:p>
        </p:txBody>
      </p:sp>
      <p:sp>
        <p:nvSpPr>
          <p:cNvPr id="10" name="직사각형 17"/>
          <p:cNvSpPr/>
          <p:nvPr/>
        </p:nvSpPr>
        <p:spPr>
          <a:xfrm>
            <a:off x="1206280" y="5117290"/>
            <a:ext cx="457200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400"/>
              <a:t>&lt;input type="tel" placeholder="010-1234-5678"&gt;</a:t>
            </a:r>
            <a:endParaRPr lang="en-US" altLang="ko-KR" sz="1400"/>
          </a:p>
        </p:txBody>
      </p:sp>
      <p:sp>
        <p:nvSpPr>
          <p:cNvPr id="11" name="직사각형 21"/>
          <p:cNvSpPr/>
          <p:nvPr/>
        </p:nvSpPr>
        <p:spPr>
          <a:xfrm>
            <a:off x="1206280" y="5959408"/>
            <a:ext cx="457200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400"/>
              <a:t>&lt;input type="search" placeholder="</a:t>
            </a:r>
            <a:r>
              <a:rPr lang="ko-KR" altLang="en-US" sz="1400"/>
              <a:t>검색어</a:t>
            </a:r>
            <a:r>
              <a:rPr lang="en-US" altLang="ko-KR" sz="1400"/>
              <a:t>"&gt;</a:t>
            </a:r>
            <a:endParaRPr lang="ko-KR" altLang="en-US" sz="1400"/>
          </a:p>
        </p:txBody>
      </p:sp>
      <p:pic>
        <p:nvPicPr>
          <p:cNvPr id="12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51621" y="2672310"/>
            <a:ext cx="2867490" cy="666551"/>
          </a:xfrm>
          <a:prstGeom prst="rect">
            <a:avLst/>
          </a:prstGeom>
        </p:spPr>
      </p:pic>
      <p:pic>
        <p:nvPicPr>
          <p:cNvPr id="13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1676435"/>
            <a:ext cx="3015502" cy="20654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56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예제 </a:t>
            </a:r>
            <a:r>
              <a:rPr lang="en-US" altLang="ko-KR"/>
              <a:t>3–18 </a:t>
            </a:r>
            <a:r>
              <a:rPr lang="ko-KR" altLang="en-US"/>
              <a:t>형식을 가진 텍스트 입력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79378" y="1537119"/>
            <a:ext cx="5616624" cy="43569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400"/>
              <a:t>&lt;!DOCTYPE html&gt;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&lt;html&gt;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&lt;head&gt;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400" kern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charset="utf-8"&gt;</a:t>
            </a:r>
            <a:endParaRPr lang="en-US" altLang="ko-KR" sz="1400" kern="0">
              <a:solidFill>
                <a:srgbClr val="000000"/>
              </a:solidFill>
              <a:latin typeface="+mj-ea"/>
            </a:endParaRPr>
          </a:p>
          <a:p>
            <a:pPr defTabSz="179999">
              <a:defRPr/>
            </a:pPr>
            <a:r>
              <a:rPr lang="en-US" altLang="ko-KR" sz="1400"/>
              <a:t>&lt;title&gt;</a:t>
            </a:r>
            <a:r>
              <a:rPr lang="ko-KR" altLang="en-US" sz="1400"/>
              <a:t>형식을 가진 텍스트 입력</a:t>
            </a:r>
            <a:r>
              <a:rPr lang="en-US" altLang="ko-KR" sz="1400"/>
              <a:t>&lt;/title&gt;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&lt;/head&gt;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&lt;body&gt;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&lt;h3&gt;</a:t>
            </a:r>
            <a:r>
              <a:rPr lang="ko-KR" altLang="en-US" sz="1400"/>
              <a:t>회원 정보를 입력해주세요</a:t>
            </a:r>
            <a:r>
              <a:rPr lang="en-US" altLang="ko-KR" sz="1400"/>
              <a:t>.&lt;/h3&gt;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&lt;hr&gt;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&lt;form&gt;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email : &lt;input </a:t>
            </a:r>
            <a:r>
              <a:rPr lang="en-US" altLang="ko-KR" sz="1400" b="1"/>
              <a:t>type="email" </a:t>
            </a:r>
            <a:r>
              <a:rPr lang="en-US" altLang="ko-KR" sz="1400"/>
              <a:t>placeholder="id@host"&gt;&lt;br&gt;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</a:t>
            </a:r>
            <a:r>
              <a:rPr lang="ko-KR" altLang="en-US" sz="1400"/>
              <a:t>홈페이지 </a:t>
            </a:r>
            <a:r>
              <a:rPr lang="en-US" altLang="ko-KR" sz="1400"/>
              <a:t>: &lt;input </a:t>
            </a:r>
            <a:r>
              <a:rPr lang="en-US" altLang="ko-KR" sz="1400" b="1"/>
              <a:t>type="url" </a:t>
            </a:r>
            <a:r>
              <a:rPr lang="en-US" altLang="ko-KR" sz="1400"/>
              <a:t>placeholder="http://"&gt;&lt;br&gt;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</a:t>
            </a:r>
            <a:r>
              <a:rPr lang="ko-KR" altLang="en-US" sz="1400"/>
              <a:t>전화번호 </a:t>
            </a:r>
            <a:r>
              <a:rPr lang="en-US" altLang="ko-KR" sz="1400"/>
              <a:t>: &lt;input </a:t>
            </a:r>
            <a:r>
              <a:rPr lang="en-US" altLang="ko-KR" sz="1400" b="1"/>
              <a:t>type="tel" </a:t>
            </a:r>
            <a:r>
              <a:rPr lang="en-US" altLang="ko-KR" sz="1400"/>
              <a:t>placeholder="010-1234-5678"&gt;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			&lt;input type="submit" value="</a:t>
            </a:r>
            <a:r>
              <a:rPr lang="ko-KR" altLang="en-US" sz="1400"/>
              <a:t>확인</a:t>
            </a:r>
            <a:r>
              <a:rPr lang="en-US" altLang="ko-KR" sz="1400"/>
              <a:t>"&gt;&lt;br&gt;&lt;br&gt;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&lt;hr&gt;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</a:t>
            </a:r>
            <a:r>
              <a:rPr lang="ko-KR" altLang="en-US" sz="1400"/>
              <a:t>검색어 </a:t>
            </a:r>
            <a:r>
              <a:rPr lang="en-US" altLang="ko-KR" sz="1400"/>
              <a:t>: &lt;input </a:t>
            </a:r>
            <a:r>
              <a:rPr lang="en-US" altLang="ko-KR" sz="1400" b="1"/>
              <a:t>type="search" </a:t>
            </a:r>
            <a:r>
              <a:rPr lang="en-US" altLang="ko-KR" sz="1400"/>
              <a:t>placeholder="</a:t>
            </a:r>
            <a:r>
              <a:rPr lang="ko-KR" altLang="en-US" sz="1400"/>
              <a:t>검색어</a:t>
            </a:r>
            <a:r>
              <a:rPr lang="en-US" altLang="ko-KR" sz="1400"/>
              <a:t>"&gt;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			&lt;input type="button" value="</a:t>
            </a:r>
            <a:r>
              <a:rPr lang="ko-KR" altLang="en-US" sz="1400"/>
              <a:t>검색</a:t>
            </a:r>
            <a:r>
              <a:rPr lang="en-US" altLang="ko-KR" sz="1400"/>
              <a:t>"&gt;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&lt;/form&gt;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&lt;/body&gt;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&lt;/html&gt;</a:t>
            </a:r>
            <a:endParaRPr lang="ko-KR" altLang="en-US" sz="14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57322" y="2419966"/>
            <a:ext cx="3249472" cy="2694554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57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예제 </a:t>
            </a:r>
            <a:r>
              <a:rPr lang="en-US" altLang="ko-KR"/>
              <a:t>3–19 </a:t>
            </a:r>
            <a:r>
              <a:rPr lang="ko-KR" altLang="en-US"/>
              <a:t>폼 요소의 그룹핑</a:t>
            </a:r>
            <a:endParaRPr lang="ko-KR" altLang="en-US"/>
          </a:p>
        </p:txBody>
      </p:sp>
      <p:pic>
        <p:nvPicPr>
          <p:cNvPr id="5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96868" y="2873781"/>
            <a:ext cx="3009061" cy="291181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6" name="직사각형 2"/>
          <p:cNvSpPr/>
          <p:nvPr/>
        </p:nvSpPr>
        <p:spPr>
          <a:xfrm>
            <a:off x="1632235" y="1537119"/>
            <a:ext cx="4104456" cy="43569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400"/>
              <a:t>&lt;!DOCTYPE html&gt;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&lt;html&gt;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&lt;head&gt;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400" kern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charset="utf-8"&gt;</a:t>
            </a:r>
            <a:endParaRPr lang="en-US" altLang="ko-KR" sz="1400" kern="0">
              <a:solidFill>
                <a:srgbClr val="000000"/>
              </a:solidFill>
              <a:latin typeface="+mj-ea"/>
            </a:endParaRPr>
          </a:p>
          <a:p>
            <a:pPr defTabSz="179999">
              <a:defRPr/>
            </a:pPr>
            <a:r>
              <a:rPr lang="en-US" altLang="ko-KR" sz="1400"/>
              <a:t>&lt;title&gt;</a:t>
            </a:r>
            <a:r>
              <a:rPr lang="ko-KR" altLang="en-US" sz="1400"/>
              <a:t>폼 입력 그룹으로 묶기</a:t>
            </a:r>
            <a:r>
              <a:rPr lang="en-US" altLang="ko-KR" sz="1400"/>
              <a:t>&lt;/title&gt;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&lt;/head&gt;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&lt;body&gt;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&lt;h3&gt;</a:t>
            </a:r>
            <a:r>
              <a:rPr lang="ko-KR" altLang="en-US" sz="1400"/>
              <a:t>회원 정보를 입력해주세요</a:t>
            </a:r>
            <a:r>
              <a:rPr lang="en-US" altLang="ko-KR" sz="1400"/>
              <a:t>.&lt;/h3&gt;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&lt;hr&gt;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&lt;form&gt;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</a:t>
            </a:r>
            <a:r>
              <a:rPr lang="en-US" altLang="ko-KR" sz="1400" b="1"/>
              <a:t>&lt;fieldset&gt;</a:t>
            </a:r>
            <a:endParaRPr lang="en-US" altLang="ko-KR" sz="1400" b="1"/>
          </a:p>
          <a:p>
            <a:pPr defTabSz="179999">
              <a:defRPr/>
            </a:pPr>
            <a:r>
              <a:rPr lang="en-US" altLang="ko-KR" sz="1400"/>
              <a:t>		</a:t>
            </a:r>
            <a:r>
              <a:rPr lang="en-US" altLang="ko-KR" sz="1400" b="1">
                <a:solidFill>
                  <a:srgbClr val="c00000"/>
                </a:solidFill>
              </a:rPr>
              <a:t>&lt;legend&gt;</a:t>
            </a:r>
            <a:r>
              <a:rPr lang="ko-KR" altLang="en-US" sz="1400" b="1">
                <a:solidFill>
                  <a:srgbClr val="c00000"/>
                </a:solidFill>
              </a:rPr>
              <a:t>회원정보</a:t>
            </a:r>
            <a:r>
              <a:rPr lang="en-US" altLang="ko-KR" sz="1400" b="1">
                <a:solidFill>
                  <a:srgbClr val="c00000"/>
                </a:solidFill>
              </a:rPr>
              <a:t>&lt;/legend&gt;</a:t>
            </a:r>
            <a:endParaRPr lang="en-US" altLang="ko-KR" sz="1400" b="1">
              <a:solidFill>
                <a:srgbClr val="c00000"/>
              </a:solidFill>
            </a:endParaRPr>
          </a:p>
          <a:p>
            <a:pPr defTabSz="179999">
              <a:defRPr/>
            </a:pPr>
            <a:r>
              <a:rPr lang="en-US" altLang="ko-KR" sz="1400"/>
              <a:t>		</a:t>
            </a:r>
            <a:r>
              <a:rPr lang="ko-KR" altLang="en-US" sz="1400"/>
              <a:t>이메일 </a:t>
            </a:r>
            <a:r>
              <a:rPr lang="en-US" altLang="ko-KR" sz="1400"/>
              <a:t>: &lt;input type="email"&gt;&lt;br&gt;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	</a:t>
            </a:r>
            <a:r>
              <a:rPr lang="ko-KR" altLang="en-US" sz="1400"/>
              <a:t>홈페이지 </a:t>
            </a:r>
            <a:r>
              <a:rPr lang="en-US" altLang="ko-KR" sz="1400"/>
              <a:t>: &lt;input type="url"&gt;&lt;br&gt; 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	</a:t>
            </a:r>
            <a:r>
              <a:rPr lang="ko-KR" altLang="en-US" sz="1400"/>
              <a:t>전화번호 </a:t>
            </a:r>
            <a:r>
              <a:rPr lang="en-US" altLang="ko-KR" sz="1400"/>
              <a:t>: &lt;input type="tel"&gt;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</a:t>
            </a:r>
            <a:r>
              <a:rPr lang="en-US" altLang="ko-KR" sz="1400" b="1"/>
              <a:t>&lt;/fieldset&gt;</a:t>
            </a:r>
            <a:endParaRPr lang="en-US" altLang="ko-KR" sz="1400" b="1"/>
          </a:p>
          <a:p>
            <a:pPr defTabSz="179999">
              <a:defRPr/>
            </a:pPr>
            <a:r>
              <a:rPr lang="en-US" altLang="ko-KR" sz="1400"/>
              <a:t>	&lt;small&gt;</a:t>
            </a:r>
            <a:r>
              <a:rPr lang="ko-KR" altLang="en-US" sz="1400"/>
              <a:t>질문 </a:t>
            </a:r>
            <a:r>
              <a:rPr lang="en-US" altLang="ko-KR" sz="1400"/>
              <a:t>: Tel. 010-111-1111&lt;/small&gt;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&lt;/form&gt;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&lt;/body&gt;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&lt;/html&gt;</a:t>
            </a:r>
            <a:endParaRPr lang="ko-KR" altLang="en-US" sz="1400"/>
          </a:p>
        </p:txBody>
      </p:sp>
      <p:sp>
        <p:nvSpPr>
          <p:cNvPr id="7" name="자유형 4"/>
          <p:cNvSpPr/>
          <p:nvPr/>
        </p:nvSpPr>
        <p:spPr>
          <a:xfrm>
            <a:off x="4593987" y="4046691"/>
            <a:ext cx="2239971" cy="123221"/>
          </a:xfrm>
          <a:custGeom>
            <a:avLst/>
            <a:gdLst>
              <a:gd name="connsiteX0" fmla="*/ 0 w 2636070"/>
              <a:gd name="connsiteY0" fmla="*/ 0 h 203200"/>
              <a:gd name="connsiteX1" fmla="*/ 2252134 w 2636070"/>
              <a:gd name="connsiteY1" fmla="*/ 42333 h 203200"/>
              <a:gd name="connsiteX2" fmla="*/ 2616200 w 2636070"/>
              <a:gd name="connsiteY2" fmla="*/ 203200 h 2032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6070" h="203200">
                <a:moveTo>
                  <a:pt x="0" y="0"/>
                </a:moveTo>
                <a:cubicBezTo>
                  <a:pt x="908050" y="4233"/>
                  <a:pt x="1816101" y="8466"/>
                  <a:pt x="2252134" y="42333"/>
                </a:cubicBezTo>
                <a:cubicBezTo>
                  <a:pt x="2688167" y="76200"/>
                  <a:pt x="2652183" y="139700"/>
                  <a:pt x="2616200" y="20320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5713973" y="4649761"/>
            <a:ext cx="753083" cy="272415"/>
          </a:xfrm>
          <a:prstGeom prst="wedgeRoundRectCallout">
            <a:avLst>
              <a:gd name="adj1" fmla="val 63151"/>
              <a:gd name="adj2" fmla="val -378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그룹</a:t>
            </a:r>
            <a:r>
              <a:rPr lang="en-US" altLang="ko-KR" sz="1000"/>
              <a:t> </a:t>
            </a:r>
            <a:r>
              <a:rPr lang="ko-KR" altLang="en-US" sz="1000"/>
              <a:t>박스</a:t>
            </a:r>
            <a:endParaRPr lang="ko-KR" alt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Thanks</a:t>
            </a:r>
            <a:endParaRPr lang="en-US" altLang="ko-KR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B08FFF47-F7C8-4417-B66B-1876CACD7C6F}" type="slidenum">
              <a:rPr kumimoji="0" lang="en-US" altLang="en-US" sz="1100" b="0" i="0" u="none" strike="noStrike" kern="1200" cap="none" spc="0" normalizeH="0" baseline="0">
                <a:solidFill>
                  <a:srgbClr val="000000"/>
                </a:solidFill>
                <a:latin typeface="Segoe UI Semibold"/>
                <a:ea typeface="맑은 고딕"/>
                <a:cs typeface="Segoe UI Semibold"/>
              </a:rPr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45</a:t>
            </a:fld>
            <a:endParaRPr kumimoji="0" lang="en-US" altLang="en-US" sz="1100" b="0" i="0" u="none" strike="noStrike" kern="1200" cap="none" spc="0" normalizeH="0" baseline="0">
              <a:solidFill>
                <a:srgbClr val="000000"/>
              </a:solidFill>
              <a:latin typeface="Segoe UI Semibold"/>
              <a:ea typeface="맑은 고딕"/>
              <a:cs typeface="Segoe UI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HTML5 </a:t>
            </a:r>
            <a:r>
              <a:rPr lang="ko-KR" altLang="en-US"/>
              <a:t>시맨틱 태그로 구조화한 웹 페이지 사례</a:t>
            </a:r>
            <a:endParaRPr lang="ko-KR" altLang="en-US"/>
          </a:p>
        </p:txBody>
      </p:sp>
      <p:grpSp>
        <p:nvGrpSpPr>
          <p:cNvPr id="5" name="그룹 16"/>
          <p:cNvGrpSpPr/>
          <p:nvPr/>
        </p:nvGrpSpPr>
        <p:grpSpPr>
          <a:xfrm rot="0">
            <a:off x="2473946" y="1744176"/>
            <a:ext cx="3456385" cy="3888433"/>
            <a:chOff x="1704230" y="1741571"/>
            <a:chExt cx="3456385" cy="3888433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1704230" y="1741571"/>
              <a:ext cx="3456385" cy="388843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" name="그룹 10"/>
            <p:cNvGrpSpPr/>
            <p:nvPr/>
          </p:nvGrpSpPr>
          <p:grpSpPr>
            <a:xfrm rot="0">
              <a:off x="1776239" y="2029603"/>
              <a:ext cx="3312368" cy="3528392"/>
              <a:chOff x="1331640" y="1916832"/>
              <a:chExt cx="3312368" cy="3528392"/>
            </a:xfrm>
          </p:grpSpPr>
          <p:sp>
            <p:nvSpPr>
              <p:cNvPr id="8" name="직사각형 4"/>
              <p:cNvSpPr/>
              <p:nvPr/>
            </p:nvSpPr>
            <p:spPr>
              <a:xfrm>
                <a:off x="1331640" y="1916832"/>
                <a:ext cx="3312368" cy="352839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9" name="모서리가 둥근 직사각형 5"/>
              <p:cNvSpPr/>
              <p:nvPr/>
            </p:nvSpPr>
            <p:spPr>
              <a:xfrm>
                <a:off x="1398960" y="1988840"/>
                <a:ext cx="3168352" cy="432048"/>
              </a:xfrm>
              <a:prstGeom prst="roundRect">
                <a:avLst>
                  <a:gd name="adj" fmla="val 6869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anchor="ctr"/>
              <a:lstStyle/>
              <a:p>
                <a:pPr algn="ctr">
                  <a:defRPr/>
                </a:pPr>
                <a:r>
                  <a:rPr lang="en-US" altLang="ko-KR" sz="1400">
                    <a:solidFill>
                      <a:srgbClr val="c00000"/>
                    </a:solidFill>
                  </a:rPr>
                  <a:t>&lt;header&gt;</a:t>
                </a:r>
                <a:endParaRPr lang="ko-KR" altLang="en-US" sz="1400">
                  <a:solidFill>
                    <a:srgbClr val="c00000"/>
                  </a:solidFill>
                </a:endParaRPr>
              </a:p>
            </p:txBody>
          </p:sp>
          <p:sp>
            <p:nvSpPr>
              <p:cNvPr id="10" name="모서리가 둥근 직사각형 7"/>
              <p:cNvSpPr/>
              <p:nvPr/>
            </p:nvSpPr>
            <p:spPr>
              <a:xfrm>
                <a:off x="1395322" y="4894561"/>
                <a:ext cx="3168352" cy="478655"/>
              </a:xfrm>
              <a:prstGeom prst="roundRect">
                <a:avLst>
                  <a:gd name="adj" fmla="val 4285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anchor="ctr"/>
              <a:lstStyle/>
              <a:p>
                <a:pPr algn="ctr">
                  <a:defRPr/>
                </a:pPr>
                <a:r>
                  <a:rPr lang="en-US" altLang="ko-KR" sz="1400">
                    <a:solidFill>
                      <a:srgbClr val="c00000"/>
                    </a:solidFill>
                  </a:rPr>
                  <a:t>&lt;footer&gt;</a:t>
                </a:r>
                <a:endParaRPr lang="ko-KR" altLang="en-US" sz="1400">
                  <a:solidFill>
                    <a:srgbClr val="c00000"/>
                  </a:solidFill>
                </a:endParaRPr>
              </a:p>
            </p:txBody>
          </p:sp>
          <p:sp>
            <p:nvSpPr>
              <p:cNvPr id="11" name="모서리가 둥근 직사각형 6"/>
              <p:cNvSpPr/>
              <p:nvPr/>
            </p:nvSpPr>
            <p:spPr>
              <a:xfrm>
                <a:off x="1409138" y="2528898"/>
                <a:ext cx="720080" cy="2268253"/>
              </a:xfrm>
              <a:prstGeom prst="roundRect">
                <a:avLst>
                  <a:gd name="adj" fmla="val 843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anchor="ctr"/>
              <a:lstStyle/>
              <a:p>
                <a:pPr algn="ctr">
                  <a:defRPr/>
                </a:pPr>
                <a:r>
                  <a:rPr lang="en-US" altLang="ko-KR" sz="1400">
                    <a:solidFill>
                      <a:srgbClr val="c00000"/>
                    </a:solidFill>
                  </a:rPr>
                  <a:t>&lt;nav&gt;</a:t>
                </a:r>
                <a:endParaRPr lang="ko-KR" altLang="en-US" sz="1400">
                  <a:solidFill>
                    <a:srgbClr val="c00000"/>
                  </a:solidFill>
                </a:endParaRPr>
              </a:p>
            </p:txBody>
          </p:sp>
          <p:sp>
            <p:nvSpPr>
              <p:cNvPr id="12" name="모서리가 둥근 직사각형 8"/>
              <p:cNvSpPr/>
              <p:nvPr/>
            </p:nvSpPr>
            <p:spPr>
              <a:xfrm>
                <a:off x="2195736" y="2528898"/>
                <a:ext cx="1584176" cy="2268253"/>
              </a:xfrm>
              <a:prstGeom prst="roundRect">
                <a:avLst>
                  <a:gd name="adj" fmla="val 5978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anchor="t"/>
              <a:lstStyle/>
              <a:p>
                <a:pPr algn="ctr">
                  <a:defRPr/>
                </a:pPr>
                <a:r>
                  <a:rPr lang="en-US" altLang="ko-KR" sz="1400">
                    <a:solidFill>
                      <a:srgbClr val="c00000"/>
                    </a:solidFill>
                  </a:rPr>
                  <a:t>&lt;section&gt;</a:t>
                </a:r>
                <a:endParaRPr lang="en-US" altLang="ko-KR" sz="1400">
                  <a:solidFill>
                    <a:srgbClr val="c00000"/>
                  </a:solidFill>
                </a:endParaRPr>
              </a:p>
              <a:p>
                <a:pPr algn="ctr">
                  <a:defRPr/>
                </a:pPr>
                <a:endParaRPr lang="en-US" altLang="ko-KR" sz="1400">
                  <a:solidFill>
                    <a:srgbClr val="c00000"/>
                  </a:solidFill>
                </a:endParaRPr>
              </a:p>
              <a:p>
                <a:pPr algn="ctr">
                  <a:defRPr/>
                </a:pPr>
                <a:endParaRPr lang="en-US" altLang="ko-KR" sz="1400">
                  <a:solidFill>
                    <a:srgbClr val="c00000"/>
                  </a:solidFill>
                </a:endParaRPr>
              </a:p>
              <a:p>
                <a:pPr algn="ctr">
                  <a:defRPr/>
                </a:pPr>
                <a:endParaRPr lang="en-US" altLang="ko-KR" sz="1400">
                  <a:solidFill>
                    <a:srgbClr val="c00000"/>
                  </a:solidFill>
                </a:endParaRPr>
              </a:p>
              <a:p>
                <a:pPr algn="ctr">
                  <a:defRPr/>
                </a:pPr>
                <a:endParaRPr lang="en-US" altLang="ko-KR" sz="1400">
                  <a:solidFill>
                    <a:srgbClr val="c00000"/>
                  </a:solidFill>
                </a:endParaRPr>
              </a:p>
              <a:p>
                <a:pPr algn="ctr">
                  <a:defRPr/>
                </a:pPr>
                <a:endParaRPr lang="en-US" altLang="ko-KR" sz="1400">
                  <a:solidFill>
                    <a:srgbClr val="c00000"/>
                  </a:solidFill>
                </a:endParaRPr>
              </a:p>
              <a:p>
                <a:pPr algn="ctr">
                  <a:defRPr/>
                </a:pPr>
                <a:endParaRPr lang="en-US" altLang="ko-KR" sz="1400">
                  <a:solidFill>
                    <a:srgbClr val="c00000"/>
                  </a:solidFill>
                </a:endParaRPr>
              </a:p>
              <a:p>
                <a:pPr algn="ctr">
                  <a:defRPr/>
                </a:pPr>
                <a:endParaRPr lang="en-US" altLang="ko-KR" sz="1400">
                  <a:solidFill>
                    <a:srgbClr val="c00000"/>
                  </a:solidFill>
                </a:endParaRPr>
              </a:p>
              <a:p>
                <a:pPr algn="ctr">
                  <a:defRPr/>
                </a:pPr>
                <a:endParaRPr lang="en-US" altLang="ko-KR" sz="1400">
                  <a:solidFill>
                    <a:srgbClr val="c00000"/>
                  </a:solidFill>
                </a:endParaRPr>
              </a:p>
              <a:p>
                <a:pPr algn="ctr">
                  <a:defRPr/>
                </a:pPr>
                <a:endParaRPr lang="en-US" altLang="ko-KR" sz="1400">
                  <a:solidFill>
                    <a:srgbClr val="c00000"/>
                  </a:solidFill>
                </a:endParaRPr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2273755" y="2827535"/>
                <a:ext cx="1428138" cy="364893"/>
              </a:xfrm>
              <a:prstGeom prst="roundRect">
                <a:avLst>
                  <a:gd name="adj" fmla="val 5065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anchor="ctr"/>
              <a:lstStyle/>
              <a:p>
                <a:pPr algn="ctr">
                  <a:defRPr/>
                </a:pPr>
                <a:r>
                  <a:rPr lang="en-US" altLang="ko-KR" sz="1400">
                    <a:solidFill>
                      <a:srgbClr val="c00000"/>
                    </a:solidFill>
                  </a:rPr>
                  <a:t>&lt;header&gt;</a:t>
                </a:r>
                <a:endParaRPr lang="ko-KR" altLang="en-US" sz="1400">
                  <a:solidFill>
                    <a:srgbClr val="c00000"/>
                  </a:solidFill>
                </a:endParaRPr>
              </a:p>
            </p:txBody>
          </p:sp>
          <p:sp>
            <p:nvSpPr>
              <p:cNvPr id="14" name="모서리가 둥근 직사각형 13"/>
              <p:cNvSpPr/>
              <p:nvPr/>
            </p:nvSpPr>
            <p:spPr>
              <a:xfrm>
                <a:off x="2273755" y="3284984"/>
                <a:ext cx="1428138" cy="1008112"/>
              </a:xfrm>
              <a:prstGeom prst="roundRect">
                <a:avLst>
                  <a:gd name="adj" fmla="val 4069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anchor="ctr"/>
              <a:lstStyle/>
              <a:p>
                <a:pPr algn="ctr">
                  <a:defRPr/>
                </a:pPr>
                <a:r>
                  <a:rPr lang="en-US" altLang="ko-KR" sz="1400">
                    <a:solidFill>
                      <a:srgbClr val="c00000"/>
                    </a:solidFill>
                  </a:rPr>
                  <a:t>&lt;article&gt;</a:t>
                </a:r>
                <a:endParaRPr lang="ko-KR" altLang="en-US" sz="1400">
                  <a:solidFill>
                    <a:srgbClr val="c00000"/>
                  </a:solidFill>
                </a:endParaRPr>
              </a:p>
            </p:txBody>
          </p:sp>
          <p:sp>
            <p:nvSpPr>
              <p:cNvPr id="15" name="모서리가 둥근 직사각형 14"/>
              <p:cNvSpPr/>
              <p:nvPr/>
            </p:nvSpPr>
            <p:spPr>
              <a:xfrm>
                <a:off x="2273755" y="4365104"/>
                <a:ext cx="1428138" cy="364893"/>
              </a:xfrm>
              <a:prstGeom prst="roundRect">
                <a:avLst>
                  <a:gd name="adj" fmla="val 970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anchor="ctr"/>
              <a:lstStyle/>
              <a:p>
                <a:pPr algn="ctr">
                  <a:defRPr/>
                </a:pPr>
                <a:r>
                  <a:rPr lang="en-US" altLang="ko-KR" sz="1400">
                    <a:solidFill>
                      <a:srgbClr val="c00000"/>
                    </a:solidFill>
                  </a:rPr>
                  <a:t>&lt;footer&gt;</a:t>
                </a:r>
                <a:endParaRPr lang="ko-KR" altLang="en-US" sz="1400">
                  <a:solidFill>
                    <a:srgbClr val="c00000"/>
                  </a:solidFill>
                </a:endParaRPr>
              </a:p>
            </p:txBody>
          </p:sp>
          <p:sp>
            <p:nvSpPr>
              <p:cNvPr id="16" name="모서리가 둥근 직사각형 15"/>
              <p:cNvSpPr/>
              <p:nvPr/>
            </p:nvSpPr>
            <p:spPr>
              <a:xfrm>
                <a:off x="3864471" y="2551663"/>
                <a:ext cx="720080" cy="2268253"/>
              </a:xfrm>
              <a:prstGeom prst="roundRect">
                <a:avLst>
                  <a:gd name="adj" fmla="val 4909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anchor="ctr"/>
              <a:lstStyle/>
              <a:p>
                <a:pPr algn="ctr">
                  <a:defRPr/>
                </a:pPr>
                <a:r>
                  <a:rPr lang="en-US" altLang="ko-KR" sz="1400">
                    <a:solidFill>
                      <a:srgbClr val="c00000"/>
                    </a:solidFill>
                  </a:rPr>
                  <a:t>&lt;aside&gt;</a:t>
                </a:r>
                <a:endParaRPr lang="ko-KR" altLang="en-US" sz="140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17" name="그룹 30"/>
          <p:cNvGrpSpPr/>
          <p:nvPr/>
        </p:nvGrpSpPr>
        <p:grpSpPr>
          <a:xfrm rot="0">
            <a:off x="6329624" y="1749744"/>
            <a:ext cx="3456385" cy="3888433"/>
            <a:chOff x="5311749" y="1692581"/>
            <a:chExt cx="3456385" cy="3888433"/>
          </a:xfrm>
        </p:grpSpPr>
        <p:pic>
          <p:nvPicPr>
            <p:cNvPr id="18" name="Picture 5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5311749" y="1692581"/>
              <a:ext cx="3456385" cy="38884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직사각형 20"/>
            <p:cNvSpPr/>
            <p:nvPr/>
          </p:nvSpPr>
          <p:spPr>
            <a:xfrm>
              <a:off x="5388638" y="1989080"/>
              <a:ext cx="3312368" cy="352839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모서리가 둥근 직사각형 21"/>
            <p:cNvSpPr/>
            <p:nvPr/>
          </p:nvSpPr>
          <p:spPr>
            <a:xfrm>
              <a:off x="5468504" y="2068976"/>
              <a:ext cx="3168352" cy="319276"/>
            </a:xfrm>
            <a:prstGeom prst="roundRect">
              <a:avLst>
                <a:gd name="adj" fmla="val 686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anchor="ctr"/>
            <a:lstStyle/>
            <a:p>
              <a:pPr algn="ctr">
                <a:defRPr/>
              </a:pPr>
              <a:r>
                <a:rPr lang="en-US" altLang="ko-KR" sz="1400">
                  <a:solidFill>
                    <a:srgbClr val="c00000"/>
                  </a:solidFill>
                </a:rPr>
                <a:t>&lt;header&gt;</a:t>
              </a:r>
              <a:endParaRPr lang="ko-KR" altLang="en-US" sz="1400">
                <a:solidFill>
                  <a:srgbClr val="c00000"/>
                </a:solidFill>
              </a:endParaRPr>
            </a:p>
          </p:txBody>
        </p:sp>
        <p:sp>
          <p:nvSpPr>
            <p:cNvPr id="21" name="모서리가 둥근 직사각형 22"/>
            <p:cNvSpPr/>
            <p:nvPr/>
          </p:nvSpPr>
          <p:spPr>
            <a:xfrm>
              <a:off x="5452320" y="5116668"/>
              <a:ext cx="3168352" cy="328796"/>
            </a:xfrm>
            <a:prstGeom prst="roundRect">
              <a:avLst>
                <a:gd name="adj" fmla="val 428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anchor="ctr"/>
            <a:lstStyle/>
            <a:p>
              <a:pPr algn="ctr">
                <a:defRPr/>
              </a:pPr>
              <a:r>
                <a:rPr lang="en-US" altLang="ko-KR" sz="1400">
                  <a:solidFill>
                    <a:srgbClr val="c00000"/>
                  </a:solidFill>
                </a:rPr>
                <a:t>&lt;footer&gt;</a:t>
              </a:r>
              <a:endParaRPr lang="ko-KR" altLang="en-US" sz="1400">
                <a:solidFill>
                  <a:srgbClr val="c00000"/>
                </a:solidFill>
              </a:endParaRPr>
            </a:p>
          </p:txBody>
        </p:sp>
        <p:sp>
          <p:nvSpPr>
            <p:cNvPr id="22" name="모서리가 둥근 직사각형 23"/>
            <p:cNvSpPr/>
            <p:nvPr/>
          </p:nvSpPr>
          <p:spPr>
            <a:xfrm>
              <a:off x="5466136" y="2451827"/>
              <a:ext cx="3154536" cy="298637"/>
            </a:xfrm>
            <a:prstGeom prst="roundRect">
              <a:avLst>
                <a:gd name="adj" fmla="val 843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anchor="ctr"/>
            <a:lstStyle/>
            <a:p>
              <a:pPr algn="ctr">
                <a:defRPr/>
              </a:pPr>
              <a:r>
                <a:rPr lang="en-US" altLang="ko-KR" sz="1400">
                  <a:solidFill>
                    <a:srgbClr val="c00000"/>
                  </a:solidFill>
                </a:rPr>
                <a:t>&lt;nav&gt;</a:t>
              </a:r>
              <a:endParaRPr lang="ko-KR" altLang="en-US" sz="1400">
                <a:solidFill>
                  <a:srgbClr val="c00000"/>
                </a:solidFill>
              </a:endParaRPr>
            </a:p>
          </p:txBody>
        </p:sp>
        <p:sp>
          <p:nvSpPr>
            <p:cNvPr id="23" name="모서리가 둥근 직사각형 24"/>
            <p:cNvSpPr/>
            <p:nvPr/>
          </p:nvSpPr>
          <p:spPr>
            <a:xfrm>
              <a:off x="5466135" y="2843656"/>
              <a:ext cx="2332025" cy="976868"/>
            </a:xfrm>
            <a:prstGeom prst="roundRect">
              <a:avLst>
                <a:gd name="adj" fmla="val 597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anchor="ctr"/>
            <a:lstStyle/>
            <a:p>
              <a:pPr algn="ctr">
                <a:defRPr/>
              </a:pPr>
              <a:endParaRPr lang="en-US" altLang="ko-KR" sz="1400">
                <a:solidFill>
                  <a:srgbClr val="c00000"/>
                </a:solidFill>
              </a:endParaRPr>
            </a:p>
            <a:p>
              <a:pPr algn="ctr">
                <a:defRPr/>
              </a:pPr>
              <a:endParaRPr lang="en-US" altLang="ko-KR" sz="1400">
                <a:solidFill>
                  <a:srgbClr val="c00000"/>
                </a:solidFill>
              </a:endParaRPr>
            </a:p>
            <a:p>
              <a:pPr algn="ctr">
                <a:defRPr/>
              </a:pPr>
              <a:endParaRPr lang="en-US" altLang="ko-KR" sz="1400">
                <a:solidFill>
                  <a:srgbClr val="c00000"/>
                </a:solidFill>
              </a:endParaRPr>
            </a:p>
            <a:p>
              <a:pPr algn="ctr">
                <a:defRPr/>
              </a:pPr>
              <a:endParaRPr lang="en-US" altLang="ko-KR" sz="1400">
                <a:solidFill>
                  <a:srgbClr val="c00000"/>
                </a:solidFill>
              </a:endParaRPr>
            </a:p>
            <a:p>
              <a:pPr algn="ctr">
                <a:defRPr/>
              </a:pPr>
              <a:endParaRPr lang="en-US" altLang="ko-KR" sz="1400">
                <a:solidFill>
                  <a:srgbClr val="c00000"/>
                </a:solidFill>
              </a:endParaRPr>
            </a:p>
            <a:p>
              <a:pPr algn="ctr">
                <a:defRPr/>
              </a:pPr>
              <a:endParaRPr lang="en-US" altLang="ko-KR" sz="1400">
                <a:solidFill>
                  <a:srgbClr val="c00000"/>
                </a:solidFill>
              </a:endParaRPr>
            </a:p>
            <a:p>
              <a:pPr algn="ctr">
                <a:defRPr/>
              </a:pPr>
              <a:endParaRPr lang="en-US" altLang="ko-KR" sz="1400">
                <a:solidFill>
                  <a:srgbClr val="c00000"/>
                </a:solidFill>
              </a:endParaRPr>
            </a:p>
            <a:p>
              <a:pPr algn="ctr">
                <a:defRPr/>
              </a:pPr>
              <a:endParaRPr lang="en-US" altLang="ko-KR" sz="1400">
                <a:solidFill>
                  <a:srgbClr val="c00000"/>
                </a:solidFill>
              </a:endParaRPr>
            </a:p>
            <a:p>
              <a:pPr algn="ctr">
                <a:defRPr/>
              </a:pPr>
              <a:endParaRPr lang="en-US" altLang="ko-KR" sz="1400">
                <a:solidFill>
                  <a:srgbClr val="c00000"/>
                </a:solidFill>
              </a:endParaRPr>
            </a:p>
            <a:p>
              <a:pPr algn="ctr">
                <a:defRPr/>
              </a:pPr>
              <a:r>
                <a:rPr lang="en-US" altLang="ko-KR" sz="1400">
                  <a:solidFill>
                    <a:srgbClr val="c00000"/>
                  </a:solidFill>
                </a:rPr>
                <a:t>&lt;section&gt;</a:t>
              </a:r>
              <a:endParaRPr lang="en-US" altLang="ko-KR" sz="1400">
                <a:solidFill>
                  <a:srgbClr val="c00000"/>
                </a:solidFill>
              </a:endParaRPr>
            </a:p>
            <a:p>
              <a:pPr algn="ctr">
                <a:defRPr/>
              </a:pPr>
              <a:endParaRPr lang="en-US" altLang="ko-KR" sz="1400">
                <a:solidFill>
                  <a:srgbClr val="c00000"/>
                </a:solidFill>
              </a:endParaRPr>
            </a:p>
            <a:p>
              <a:pPr algn="ctr">
                <a:defRPr/>
              </a:pPr>
              <a:endParaRPr lang="en-US" altLang="ko-KR" sz="1400">
                <a:solidFill>
                  <a:srgbClr val="c00000"/>
                </a:solidFill>
              </a:endParaRPr>
            </a:p>
            <a:p>
              <a:pPr algn="ctr">
                <a:defRPr/>
              </a:pPr>
              <a:endParaRPr lang="en-US" altLang="ko-KR" sz="1400">
                <a:solidFill>
                  <a:srgbClr val="c00000"/>
                </a:solidFill>
              </a:endParaRPr>
            </a:p>
            <a:p>
              <a:pPr algn="ctr">
                <a:defRPr/>
              </a:pPr>
              <a:endParaRPr lang="en-US" altLang="ko-KR" sz="1400">
                <a:solidFill>
                  <a:srgbClr val="c00000"/>
                </a:solidFill>
              </a:endParaRPr>
            </a:p>
            <a:p>
              <a:pPr algn="ctr">
                <a:defRPr/>
              </a:pPr>
              <a:endParaRPr lang="en-US" altLang="ko-KR" sz="1400">
                <a:solidFill>
                  <a:srgbClr val="c00000"/>
                </a:solidFill>
              </a:endParaRPr>
            </a:p>
            <a:p>
              <a:pPr algn="ctr">
                <a:defRPr/>
              </a:pPr>
              <a:endParaRPr lang="en-US" altLang="ko-KR" sz="1400">
                <a:solidFill>
                  <a:srgbClr val="c00000"/>
                </a:solidFill>
              </a:endParaRPr>
            </a:p>
            <a:p>
              <a:pPr algn="ctr">
                <a:defRPr/>
              </a:pPr>
              <a:endParaRPr lang="en-US" altLang="ko-KR" sz="1400">
                <a:solidFill>
                  <a:srgbClr val="c00000"/>
                </a:solidFill>
              </a:endParaRPr>
            </a:p>
            <a:p>
              <a:pPr algn="ctr">
                <a:defRPr/>
              </a:pPr>
              <a:endParaRPr lang="en-US" altLang="ko-KR" sz="1400">
                <a:solidFill>
                  <a:srgbClr val="c00000"/>
                </a:solidFill>
              </a:endParaRPr>
            </a:p>
            <a:p>
              <a:pPr algn="ctr">
                <a:defRPr/>
              </a:pPr>
              <a:endParaRPr lang="en-US" altLang="ko-KR" sz="1400">
                <a:solidFill>
                  <a:srgbClr val="c00000"/>
                </a:solidFill>
              </a:endParaRPr>
            </a:p>
          </p:txBody>
        </p:sp>
        <p:sp>
          <p:nvSpPr>
            <p:cNvPr id="24" name="모서리가 둥근 직사각형 25"/>
            <p:cNvSpPr/>
            <p:nvPr/>
          </p:nvSpPr>
          <p:spPr>
            <a:xfrm>
              <a:off x="7870169" y="2848178"/>
              <a:ext cx="766687" cy="612306"/>
            </a:xfrm>
            <a:prstGeom prst="roundRect">
              <a:avLst>
                <a:gd name="adj" fmla="val 406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anchor="ctr"/>
            <a:lstStyle/>
            <a:p>
              <a:pPr algn="ctr">
                <a:defRPr/>
              </a:pPr>
              <a:r>
                <a:rPr lang="en-US" altLang="ko-KR" sz="1400">
                  <a:solidFill>
                    <a:srgbClr val="c00000"/>
                  </a:solidFill>
                </a:rPr>
                <a:t>&lt;article&gt;</a:t>
              </a:r>
              <a:endParaRPr lang="ko-KR" altLang="en-US" sz="1400">
                <a:solidFill>
                  <a:srgbClr val="c00000"/>
                </a:solidFill>
              </a:endParaRPr>
            </a:p>
          </p:txBody>
        </p:sp>
        <p:sp>
          <p:nvSpPr>
            <p:cNvPr id="25" name="모서리가 둥근 직사각형 26"/>
            <p:cNvSpPr/>
            <p:nvPr/>
          </p:nvSpPr>
          <p:spPr>
            <a:xfrm>
              <a:off x="7870169" y="3532492"/>
              <a:ext cx="750503" cy="1512168"/>
            </a:xfrm>
            <a:prstGeom prst="roundRect">
              <a:avLst>
                <a:gd name="adj" fmla="val 490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anchor="ctr"/>
            <a:lstStyle/>
            <a:p>
              <a:pPr algn="ctr">
                <a:defRPr/>
              </a:pPr>
              <a:r>
                <a:rPr lang="en-US" altLang="ko-KR" sz="1400">
                  <a:solidFill>
                    <a:srgbClr val="c00000"/>
                  </a:solidFill>
                </a:rPr>
                <a:t>&lt;aside&gt;</a:t>
              </a:r>
              <a:endParaRPr lang="ko-KR" altLang="en-US" sz="1400">
                <a:solidFill>
                  <a:srgbClr val="c00000"/>
                </a:solidFill>
              </a:endParaRPr>
            </a:p>
          </p:txBody>
        </p:sp>
        <p:sp>
          <p:nvSpPr>
            <p:cNvPr id="26" name="모서리가 둥근 직사각형 27"/>
            <p:cNvSpPr/>
            <p:nvPr/>
          </p:nvSpPr>
          <p:spPr>
            <a:xfrm>
              <a:off x="5468504" y="3861536"/>
              <a:ext cx="2332025" cy="1183124"/>
            </a:xfrm>
            <a:prstGeom prst="roundRect">
              <a:avLst>
                <a:gd name="adj" fmla="val 597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anchor="ctr"/>
            <a:lstStyle/>
            <a:p>
              <a:pPr algn="ctr">
                <a:defRPr/>
              </a:pPr>
              <a:r>
                <a:rPr lang="en-US" altLang="ko-KR" sz="1400">
                  <a:solidFill>
                    <a:srgbClr val="c00000"/>
                  </a:solidFill>
                </a:rPr>
                <a:t>&lt;section&gt;</a:t>
              </a:r>
              <a:endParaRPr lang="en-US" altLang="ko-KR" sz="1400">
                <a:solidFill>
                  <a:srgbClr val="c00000"/>
                </a:solidFill>
              </a:endParaRPr>
            </a:p>
          </p:txBody>
        </p:sp>
        <p:sp>
          <p:nvSpPr>
            <p:cNvPr id="27" name="모서리가 둥근 직사각형 28"/>
            <p:cNvSpPr/>
            <p:nvPr/>
          </p:nvSpPr>
          <p:spPr>
            <a:xfrm>
              <a:off x="5527773" y="3944463"/>
              <a:ext cx="2224431" cy="236101"/>
            </a:xfrm>
            <a:prstGeom prst="roundRect">
              <a:avLst>
                <a:gd name="adj" fmla="val 2299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anchor="ctr"/>
            <a:lstStyle/>
            <a:p>
              <a:pPr algn="ctr">
                <a:defRPr/>
              </a:pPr>
              <a:r>
                <a:rPr lang="en-US" altLang="ko-KR" sz="1400">
                  <a:solidFill>
                    <a:srgbClr val="c00000"/>
                  </a:solidFill>
                </a:rPr>
                <a:t>&lt;header&gt;</a:t>
              </a:r>
              <a:endParaRPr lang="ko-KR" altLang="en-US" sz="1400">
                <a:solidFill>
                  <a:srgbClr val="c00000"/>
                </a:solidFill>
              </a:endParaRPr>
            </a:p>
          </p:txBody>
        </p:sp>
        <p:sp>
          <p:nvSpPr>
            <p:cNvPr id="28" name="모서리가 둥근 직사각형 29"/>
            <p:cNvSpPr/>
            <p:nvPr/>
          </p:nvSpPr>
          <p:spPr>
            <a:xfrm>
              <a:off x="5527773" y="4756628"/>
              <a:ext cx="2224431" cy="220877"/>
            </a:xfrm>
            <a:prstGeom prst="roundRect">
              <a:avLst>
                <a:gd name="adj" fmla="val 2887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anchor="ctr"/>
            <a:lstStyle/>
            <a:p>
              <a:pPr algn="ctr">
                <a:defRPr/>
              </a:pPr>
              <a:r>
                <a:rPr lang="en-US" altLang="ko-KR" sz="1400">
                  <a:solidFill>
                    <a:srgbClr val="c00000"/>
                  </a:solidFill>
                </a:rPr>
                <a:t>&lt;footer&gt;</a:t>
              </a:r>
              <a:endParaRPr lang="ko-KR" altLang="en-US" sz="1400">
                <a:solidFill>
                  <a:srgbClr val="c0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 fontScale="92500"/>
          </a:bodyPr>
          <a:lstStyle/>
          <a:p>
            <a:pPr lvl="0">
              <a:defRPr/>
            </a:pPr>
            <a:r>
              <a:rPr lang="en-US" altLang="ko-KR"/>
              <a:t>&lt;header&gt;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페이지나 섹션의 머리말 표현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페이지 제목</a:t>
            </a:r>
            <a:r>
              <a:rPr lang="en-US" altLang="ko-KR"/>
              <a:t>, </a:t>
            </a:r>
            <a:r>
              <a:rPr lang="ko-KR" altLang="en-US"/>
              <a:t>페이지를 소개하는 간단한 설명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&lt;nav&gt;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하이퍼링크들을 모아 놓은 특별한 섹션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페이지 내 목차를 만드는 용도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&lt;section&gt;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문서의 장</a:t>
            </a:r>
            <a:r>
              <a:rPr lang="en-US" altLang="ko-KR"/>
              <a:t>(chapter, section) </a:t>
            </a:r>
            <a:r>
              <a:rPr lang="ko-KR" altLang="en-US"/>
              <a:t>혹은 절을 구성하는 역할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일반 문서에 여러 장이 있듯이 웹 페이지에 여러 </a:t>
            </a:r>
            <a:r>
              <a:rPr lang="en-US" altLang="ko-KR"/>
              <a:t>&lt;section&gt;</a:t>
            </a:r>
            <a:r>
              <a:rPr lang="ko-KR" altLang="en-US"/>
              <a:t>가능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헤딩 태그</a:t>
            </a:r>
            <a:r>
              <a:rPr lang="en-US" altLang="ko-KR"/>
              <a:t>(&lt;h1&gt;~&lt;h6&gt;)</a:t>
            </a:r>
            <a:r>
              <a:rPr lang="ko-KR" altLang="en-US"/>
              <a:t>를 사용하여 절 혹은 섹션의 주제 기입</a:t>
            </a:r>
            <a:endParaRPr lang="ko-KR" altLang="en-US"/>
          </a:p>
          <a:p>
            <a:pPr lvl="1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시맨틱 태그</a:t>
            </a:r>
            <a:endParaRPr lang="ko-KR" altLang="en-US"/>
          </a:p>
        </p:txBody>
      </p:sp>
      <p:grpSp>
        <p:nvGrpSpPr>
          <p:cNvPr id="5" name="그룹 7"/>
          <p:cNvGrpSpPr/>
          <p:nvPr/>
        </p:nvGrpSpPr>
        <p:grpSpPr>
          <a:xfrm rot="0">
            <a:off x="8249584" y="1585670"/>
            <a:ext cx="3135737" cy="3686658"/>
            <a:chOff x="5311749" y="1692581"/>
            <a:chExt cx="3456385" cy="3888433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5311749" y="1692581"/>
              <a:ext cx="3456385" cy="38884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직사각형 9"/>
            <p:cNvSpPr/>
            <p:nvPr/>
          </p:nvSpPr>
          <p:spPr>
            <a:xfrm>
              <a:off x="5388638" y="1989080"/>
              <a:ext cx="3312368" cy="352839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anchor="ctr"/>
            <a:lstStyle/>
            <a:p>
              <a:pPr algn="ctr">
                <a:defRPr/>
              </a:pPr>
              <a:endParaRPr lang="ko-KR" altLang="en-US" sz="1400"/>
            </a:p>
          </p:txBody>
        </p:sp>
        <p:sp>
          <p:nvSpPr>
            <p:cNvPr id="8" name="모서리가 둥근 직사각형 10"/>
            <p:cNvSpPr/>
            <p:nvPr/>
          </p:nvSpPr>
          <p:spPr>
            <a:xfrm>
              <a:off x="5468504" y="2068976"/>
              <a:ext cx="3168352" cy="319276"/>
            </a:xfrm>
            <a:prstGeom prst="roundRect">
              <a:avLst>
                <a:gd name="adj" fmla="val 686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anchor="ctr"/>
            <a:lstStyle/>
            <a:p>
              <a:pPr algn="ctr">
                <a:defRPr/>
              </a:pPr>
              <a:r>
                <a:rPr lang="en-US" altLang="ko-KR" sz="1100">
                  <a:solidFill>
                    <a:srgbClr val="c00000"/>
                  </a:solidFill>
                </a:rPr>
                <a:t>&lt;header&gt;</a:t>
              </a:r>
              <a:endParaRPr lang="ko-KR" altLang="en-US" sz="1100">
                <a:solidFill>
                  <a:srgbClr val="c00000"/>
                </a:solidFill>
              </a:endParaRPr>
            </a:p>
          </p:txBody>
        </p:sp>
        <p:sp>
          <p:nvSpPr>
            <p:cNvPr id="9" name="모서리가 둥근 직사각형 11"/>
            <p:cNvSpPr/>
            <p:nvPr/>
          </p:nvSpPr>
          <p:spPr>
            <a:xfrm>
              <a:off x="5452320" y="5116668"/>
              <a:ext cx="3168352" cy="328796"/>
            </a:xfrm>
            <a:prstGeom prst="roundRect">
              <a:avLst>
                <a:gd name="adj" fmla="val 428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anchor="ctr"/>
            <a:lstStyle/>
            <a:p>
              <a:pPr algn="ctr">
                <a:defRPr/>
              </a:pPr>
              <a:r>
                <a:rPr lang="en-US" altLang="ko-KR" sz="1100">
                  <a:solidFill>
                    <a:srgbClr val="c00000"/>
                  </a:solidFill>
                </a:rPr>
                <a:t>&lt;footer&gt;</a:t>
              </a:r>
              <a:endParaRPr lang="ko-KR" altLang="en-US" sz="1100">
                <a:solidFill>
                  <a:srgbClr val="c00000"/>
                </a:solidFill>
              </a:endParaRPr>
            </a:p>
          </p:txBody>
        </p:sp>
        <p:sp>
          <p:nvSpPr>
            <p:cNvPr id="10" name="모서리가 둥근 직사각형 12"/>
            <p:cNvSpPr/>
            <p:nvPr/>
          </p:nvSpPr>
          <p:spPr>
            <a:xfrm>
              <a:off x="5466136" y="2451827"/>
              <a:ext cx="3154536" cy="298637"/>
            </a:xfrm>
            <a:prstGeom prst="roundRect">
              <a:avLst>
                <a:gd name="adj" fmla="val 843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anchor="ctr"/>
            <a:lstStyle/>
            <a:p>
              <a:pPr algn="ctr">
                <a:defRPr/>
              </a:pPr>
              <a:r>
                <a:rPr lang="en-US" altLang="ko-KR" sz="1100">
                  <a:solidFill>
                    <a:srgbClr val="c00000"/>
                  </a:solidFill>
                </a:rPr>
                <a:t>&lt;nav&gt;</a:t>
              </a:r>
              <a:endParaRPr lang="ko-KR" altLang="en-US" sz="1100">
                <a:solidFill>
                  <a:srgbClr val="c00000"/>
                </a:solidFill>
              </a:endParaRPr>
            </a:p>
          </p:txBody>
        </p:sp>
        <p:sp>
          <p:nvSpPr>
            <p:cNvPr id="11" name="모서리가 둥근 직사각형 13"/>
            <p:cNvSpPr/>
            <p:nvPr/>
          </p:nvSpPr>
          <p:spPr>
            <a:xfrm>
              <a:off x="5466135" y="2843656"/>
              <a:ext cx="2332025" cy="976868"/>
            </a:xfrm>
            <a:prstGeom prst="roundRect">
              <a:avLst>
                <a:gd name="adj" fmla="val 597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anchor="ctr"/>
            <a:lstStyle/>
            <a:p>
              <a:pPr algn="ctr">
                <a:defRPr/>
              </a:pPr>
              <a:endParaRPr lang="en-US" altLang="ko-KR" sz="1100">
                <a:solidFill>
                  <a:srgbClr val="c00000"/>
                </a:solidFill>
              </a:endParaRPr>
            </a:p>
            <a:p>
              <a:pPr algn="ctr">
                <a:defRPr/>
              </a:pPr>
              <a:endParaRPr lang="en-US" altLang="ko-KR" sz="1100">
                <a:solidFill>
                  <a:srgbClr val="c00000"/>
                </a:solidFill>
              </a:endParaRPr>
            </a:p>
            <a:p>
              <a:pPr algn="ctr">
                <a:defRPr/>
              </a:pPr>
              <a:endParaRPr lang="en-US" altLang="ko-KR" sz="1100">
                <a:solidFill>
                  <a:srgbClr val="c00000"/>
                </a:solidFill>
              </a:endParaRPr>
            </a:p>
            <a:p>
              <a:pPr algn="ctr">
                <a:defRPr/>
              </a:pPr>
              <a:endParaRPr lang="en-US" altLang="ko-KR" sz="1100">
                <a:solidFill>
                  <a:srgbClr val="c00000"/>
                </a:solidFill>
              </a:endParaRPr>
            </a:p>
            <a:p>
              <a:pPr algn="ctr">
                <a:defRPr/>
              </a:pPr>
              <a:endParaRPr lang="en-US" altLang="ko-KR" sz="1100">
                <a:solidFill>
                  <a:srgbClr val="c00000"/>
                </a:solidFill>
              </a:endParaRPr>
            </a:p>
            <a:p>
              <a:pPr algn="ctr">
                <a:defRPr/>
              </a:pPr>
              <a:endParaRPr lang="en-US" altLang="ko-KR" sz="1100">
                <a:solidFill>
                  <a:srgbClr val="c00000"/>
                </a:solidFill>
              </a:endParaRPr>
            </a:p>
            <a:p>
              <a:pPr algn="ctr">
                <a:defRPr/>
              </a:pPr>
              <a:endParaRPr lang="en-US" altLang="ko-KR" sz="1100">
                <a:solidFill>
                  <a:srgbClr val="c00000"/>
                </a:solidFill>
              </a:endParaRPr>
            </a:p>
            <a:p>
              <a:pPr algn="ctr">
                <a:defRPr/>
              </a:pPr>
              <a:endParaRPr lang="en-US" altLang="ko-KR" sz="1100">
                <a:solidFill>
                  <a:srgbClr val="c00000"/>
                </a:solidFill>
              </a:endParaRPr>
            </a:p>
            <a:p>
              <a:pPr algn="ctr">
                <a:defRPr/>
              </a:pPr>
              <a:endParaRPr lang="en-US" altLang="ko-KR" sz="1100">
                <a:solidFill>
                  <a:srgbClr val="c00000"/>
                </a:solidFill>
              </a:endParaRPr>
            </a:p>
            <a:p>
              <a:pPr algn="ctr">
                <a:defRPr/>
              </a:pPr>
              <a:r>
                <a:rPr lang="en-US" altLang="ko-KR" sz="1100">
                  <a:solidFill>
                    <a:srgbClr val="c00000"/>
                  </a:solidFill>
                </a:rPr>
                <a:t>&lt;section&gt;</a:t>
              </a:r>
              <a:endParaRPr lang="en-US" altLang="ko-KR" sz="1100">
                <a:solidFill>
                  <a:srgbClr val="c00000"/>
                </a:solidFill>
              </a:endParaRPr>
            </a:p>
            <a:p>
              <a:pPr algn="ctr">
                <a:defRPr/>
              </a:pPr>
              <a:endParaRPr lang="en-US" altLang="ko-KR" sz="1100">
                <a:solidFill>
                  <a:srgbClr val="c00000"/>
                </a:solidFill>
              </a:endParaRPr>
            </a:p>
            <a:p>
              <a:pPr algn="ctr">
                <a:defRPr/>
              </a:pPr>
              <a:endParaRPr lang="en-US" altLang="ko-KR" sz="1100">
                <a:solidFill>
                  <a:srgbClr val="c00000"/>
                </a:solidFill>
              </a:endParaRPr>
            </a:p>
            <a:p>
              <a:pPr algn="ctr">
                <a:defRPr/>
              </a:pPr>
              <a:endParaRPr lang="en-US" altLang="ko-KR" sz="1100">
                <a:solidFill>
                  <a:srgbClr val="c00000"/>
                </a:solidFill>
              </a:endParaRPr>
            </a:p>
            <a:p>
              <a:pPr algn="ctr">
                <a:defRPr/>
              </a:pPr>
              <a:endParaRPr lang="en-US" altLang="ko-KR" sz="1100">
                <a:solidFill>
                  <a:srgbClr val="c00000"/>
                </a:solidFill>
              </a:endParaRPr>
            </a:p>
            <a:p>
              <a:pPr algn="ctr">
                <a:defRPr/>
              </a:pPr>
              <a:endParaRPr lang="en-US" altLang="ko-KR" sz="1100">
                <a:solidFill>
                  <a:srgbClr val="c00000"/>
                </a:solidFill>
              </a:endParaRPr>
            </a:p>
            <a:p>
              <a:pPr algn="ctr">
                <a:defRPr/>
              </a:pPr>
              <a:endParaRPr lang="en-US" altLang="ko-KR" sz="1100">
                <a:solidFill>
                  <a:srgbClr val="c00000"/>
                </a:solidFill>
              </a:endParaRPr>
            </a:p>
            <a:p>
              <a:pPr algn="ctr">
                <a:defRPr/>
              </a:pPr>
              <a:endParaRPr lang="en-US" altLang="ko-KR" sz="1100">
                <a:solidFill>
                  <a:srgbClr val="c00000"/>
                </a:solidFill>
              </a:endParaRPr>
            </a:p>
            <a:p>
              <a:pPr algn="ctr">
                <a:defRPr/>
              </a:pPr>
              <a:endParaRPr lang="en-US" altLang="ko-KR" sz="1100">
                <a:solidFill>
                  <a:srgbClr val="c00000"/>
                </a:solidFill>
              </a:endParaRPr>
            </a:p>
            <a:p>
              <a:pPr algn="ctr">
                <a:defRPr/>
              </a:pPr>
              <a:endParaRPr lang="en-US" altLang="ko-KR" sz="1100">
                <a:solidFill>
                  <a:srgbClr val="c00000"/>
                </a:solidFill>
              </a:endParaRPr>
            </a:p>
          </p:txBody>
        </p:sp>
        <p:sp>
          <p:nvSpPr>
            <p:cNvPr id="12" name="모서리가 둥근 직사각형 14"/>
            <p:cNvSpPr/>
            <p:nvPr/>
          </p:nvSpPr>
          <p:spPr>
            <a:xfrm>
              <a:off x="7870169" y="2848178"/>
              <a:ext cx="766687" cy="612306"/>
            </a:xfrm>
            <a:prstGeom prst="roundRect">
              <a:avLst>
                <a:gd name="adj" fmla="val 406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anchor="ctr"/>
            <a:lstStyle/>
            <a:p>
              <a:pPr algn="ctr">
                <a:defRPr/>
              </a:pPr>
              <a:r>
                <a:rPr lang="en-US" altLang="ko-KR" sz="1100">
                  <a:solidFill>
                    <a:srgbClr val="c00000"/>
                  </a:solidFill>
                </a:rPr>
                <a:t>&lt;article&gt;</a:t>
              </a:r>
              <a:endParaRPr lang="ko-KR" altLang="en-US" sz="1100">
                <a:solidFill>
                  <a:srgbClr val="c00000"/>
                </a:solidFill>
              </a:endParaRPr>
            </a:p>
          </p:txBody>
        </p:sp>
        <p:sp>
          <p:nvSpPr>
            <p:cNvPr id="13" name="모서리가 둥근 직사각형 15"/>
            <p:cNvSpPr/>
            <p:nvPr/>
          </p:nvSpPr>
          <p:spPr>
            <a:xfrm>
              <a:off x="7870169" y="3532492"/>
              <a:ext cx="750503" cy="1512168"/>
            </a:xfrm>
            <a:prstGeom prst="roundRect">
              <a:avLst>
                <a:gd name="adj" fmla="val 490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anchor="ctr"/>
            <a:lstStyle/>
            <a:p>
              <a:pPr algn="ctr">
                <a:defRPr/>
              </a:pPr>
              <a:r>
                <a:rPr lang="en-US" altLang="ko-KR" sz="1100">
                  <a:solidFill>
                    <a:srgbClr val="c00000"/>
                  </a:solidFill>
                </a:rPr>
                <a:t>&lt;aside&gt;</a:t>
              </a:r>
              <a:endParaRPr lang="ko-KR" altLang="en-US" sz="1100">
                <a:solidFill>
                  <a:srgbClr val="c00000"/>
                </a:solidFill>
              </a:endParaRPr>
            </a:p>
          </p:txBody>
        </p:sp>
        <p:sp>
          <p:nvSpPr>
            <p:cNvPr id="14" name="모서리가 둥근 직사각형 16"/>
            <p:cNvSpPr/>
            <p:nvPr/>
          </p:nvSpPr>
          <p:spPr>
            <a:xfrm>
              <a:off x="5468504" y="3861536"/>
              <a:ext cx="2332025" cy="1183124"/>
            </a:xfrm>
            <a:prstGeom prst="roundRect">
              <a:avLst>
                <a:gd name="adj" fmla="val 597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anchor="ctr"/>
            <a:lstStyle/>
            <a:p>
              <a:pPr algn="ctr">
                <a:defRPr/>
              </a:pPr>
              <a:r>
                <a:rPr lang="en-US" altLang="ko-KR" sz="1100">
                  <a:solidFill>
                    <a:srgbClr val="c00000"/>
                  </a:solidFill>
                </a:rPr>
                <a:t>&lt;section&gt;</a:t>
              </a:r>
              <a:endParaRPr lang="en-US" altLang="ko-KR" sz="1100">
                <a:solidFill>
                  <a:srgbClr val="c00000"/>
                </a:solidFill>
              </a:endParaRPr>
            </a:p>
          </p:txBody>
        </p:sp>
        <p:sp>
          <p:nvSpPr>
            <p:cNvPr id="15" name="모서리가 둥근 직사각형 17"/>
            <p:cNvSpPr/>
            <p:nvPr/>
          </p:nvSpPr>
          <p:spPr>
            <a:xfrm>
              <a:off x="5527773" y="3944463"/>
              <a:ext cx="2224431" cy="236101"/>
            </a:xfrm>
            <a:prstGeom prst="roundRect">
              <a:avLst>
                <a:gd name="adj" fmla="val 2299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anchor="ctr"/>
            <a:lstStyle/>
            <a:p>
              <a:pPr algn="ctr">
                <a:defRPr/>
              </a:pPr>
              <a:r>
                <a:rPr lang="en-US" altLang="ko-KR" sz="1100">
                  <a:solidFill>
                    <a:srgbClr val="c00000"/>
                  </a:solidFill>
                </a:rPr>
                <a:t>&lt;header&gt;</a:t>
              </a:r>
              <a:endParaRPr lang="ko-KR" altLang="en-US" sz="1100">
                <a:solidFill>
                  <a:srgbClr val="c00000"/>
                </a:solidFill>
              </a:endParaRPr>
            </a:p>
          </p:txBody>
        </p:sp>
        <p:sp>
          <p:nvSpPr>
            <p:cNvPr id="16" name="모서리가 둥근 직사각형 18"/>
            <p:cNvSpPr/>
            <p:nvPr/>
          </p:nvSpPr>
          <p:spPr>
            <a:xfrm>
              <a:off x="5527773" y="4756628"/>
              <a:ext cx="2224431" cy="220877"/>
            </a:xfrm>
            <a:prstGeom prst="roundRect">
              <a:avLst>
                <a:gd name="adj" fmla="val 2887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anchor="ctr"/>
            <a:lstStyle/>
            <a:p>
              <a:pPr algn="ctr">
                <a:defRPr/>
              </a:pPr>
              <a:r>
                <a:rPr lang="en-US" altLang="ko-KR" sz="1100">
                  <a:solidFill>
                    <a:srgbClr val="c00000"/>
                  </a:solidFill>
                </a:rPr>
                <a:t>&lt;footer&gt;</a:t>
              </a:r>
              <a:endParaRPr lang="ko-KR" altLang="en-US" sz="1100">
                <a:solidFill>
                  <a:srgbClr val="c0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 fontScale="92500"/>
          </a:bodyPr>
          <a:lstStyle/>
          <a:p>
            <a:pPr lvl="0">
              <a:defRPr/>
            </a:pPr>
            <a:r>
              <a:rPr lang="en-US" altLang="ko-KR"/>
              <a:t>&lt;article&gt;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본문과 연관 있지만</a:t>
            </a:r>
            <a:r>
              <a:rPr lang="en-US" altLang="ko-KR"/>
              <a:t>, </a:t>
            </a:r>
            <a:r>
              <a:rPr lang="ko-KR" altLang="en-US"/>
              <a:t>독립적인 콘텐트를 담는 영역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혹은 보조 기사</a:t>
            </a:r>
            <a:r>
              <a:rPr lang="en-US" altLang="ko-KR"/>
              <a:t>, </a:t>
            </a:r>
            <a:r>
              <a:rPr lang="ko-KR" altLang="en-US"/>
              <a:t>블로그 포스트</a:t>
            </a:r>
            <a:r>
              <a:rPr lang="en-US" altLang="ko-KR"/>
              <a:t>, </a:t>
            </a:r>
            <a:r>
              <a:rPr lang="ko-KR" altLang="en-US"/>
              <a:t>댓글 등 기타 독립적인 내용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&lt;article&gt;</a:t>
            </a:r>
            <a:r>
              <a:rPr lang="ko-KR" altLang="en-US"/>
              <a:t>에 담는 내용이 많은 경우 여러 </a:t>
            </a:r>
            <a:r>
              <a:rPr lang="en-US" altLang="ko-KR"/>
              <a:t>&lt;section&gt; </a:t>
            </a:r>
            <a:r>
              <a:rPr lang="ko-KR" altLang="en-US"/>
              <a:t>둘 수 있음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&lt;aside&gt;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본문에서 약간 벗어난 노트나 팁</a:t>
            </a:r>
            <a:r>
              <a:rPr lang="en-US" altLang="ko-KR"/>
              <a:t> 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신문</a:t>
            </a:r>
            <a:r>
              <a:rPr lang="en-US" altLang="ko-KR"/>
              <a:t>, </a:t>
            </a:r>
            <a:r>
              <a:rPr lang="ko-KR" altLang="en-US"/>
              <a:t>잡지에서 주요 기사 옆 관련 기사</a:t>
            </a:r>
            <a:r>
              <a:rPr lang="en-US" altLang="ko-KR"/>
              <a:t>, </a:t>
            </a:r>
            <a:r>
              <a:rPr lang="ko-KR" altLang="en-US"/>
              <a:t>삽입 어구로 표시된 논평 등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페이지의 오른쪽이나 왼쪽에 주로 배치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&lt;footer&gt;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꼬리말 영역</a:t>
            </a:r>
            <a:r>
              <a:rPr lang="en-US" altLang="ko-KR"/>
              <a:t>, </a:t>
            </a:r>
            <a:r>
              <a:rPr lang="ko-KR" altLang="en-US"/>
              <a:t>주로 저자나 저작권 정보</a:t>
            </a: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시맨틱 태그</a:t>
            </a:r>
            <a:endParaRPr lang="ko-KR" altLang="en-US"/>
          </a:p>
        </p:txBody>
      </p:sp>
      <p:grpSp>
        <p:nvGrpSpPr>
          <p:cNvPr id="17" name="그룹 7"/>
          <p:cNvGrpSpPr/>
          <p:nvPr/>
        </p:nvGrpSpPr>
        <p:grpSpPr>
          <a:xfrm rot="0">
            <a:off x="8249584" y="1585670"/>
            <a:ext cx="3135737" cy="3686658"/>
            <a:chOff x="5311749" y="1692581"/>
            <a:chExt cx="3456385" cy="3888433"/>
          </a:xfrm>
        </p:grpSpPr>
        <p:pic>
          <p:nvPicPr>
            <p:cNvPr id="18" name="Picture 5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5311749" y="1692581"/>
              <a:ext cx="3456385" cy="38884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직사각형 9"/>
            <p:cNvSpPr/>
            <p:nvPr/>
          </p:nvSpPr>
          <p:spPr>
            <a:xfrm>
              <a:off x="5388638" y="1989080"/>
              <a:ext cx="3312368" cy="3528392"/>
            </a:xfrm>
            <a:prstGeom prst="rect">
              <a:avLst/>
            </a:prstGeom>
            <a:solidFill>
              <a:srgbClr val="595959">
                <a:alpha val="100000"/>
              </a:srgbClr>
            </a:solidFill>
            <a:ln w="12700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wrap="none" lIns="0" rIns="0"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Segoe UI Light"/>
                <a:ea typeface="맑은 고딕"/>
                <a:cs typeface="Segoe UI Light"/>
              </a:endParaRPr>
            </a:p>
          </p:txBody>
        </p:sp>
        <p:sp>
          <p:nvSpPr>
            <p:cNvPr id="20" name="모서리가 둥근 직사각형 10"/>
            <p:cNvSpPr/>
            <p:nvPr/>
          </p:nvSpPr>
          <p:spPr>
            <a:xfrm>
              <a:off x="5468504" y="2068976"/>
              <a:ext cx="3168352" cy="319276"/>
            </a:xfrm>
            <a:prstGeom prst="roundRect">
              <a:avLst>
                <a:gd name="adj" fmla="val 6869"/>
              </a:avLst>
            </a:prstGeom>
            <a:solidFill>
              <a:srgbClr val="bed7e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wrap="none" lIns="0" rIns="0"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<a:solidFill>
                    <a:srgbClr val="c00000"/>
                  </a:solidFill>
                  <a:latin typeface="Segoe UI Light"/>
                  <a:ea typeface="맑은 고딕"/>
                  <a:cs typeface="Segoe UI Light"/>
                </a:rPr>
                <a:t>&lt;header&gt;</a:t>
              </a:r>
  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c00000"/>
                </a:solidFill>
                <a:latin typeface="Segoe UI Light"/>
                <a:ea typeface="맑은 고딕"/>
                <a:cs typeface="Segoe UI Light"/>
              </a:endParaRPr>
            </a:p>
          </p:txBody>
        </p:sp>
        <p:sp>
          <p:nvSpPr>
            <p:cNvPr id="21" name="모서리가 둥근 직사각형 11"/>
            <p:cNvSpPr/>
            <p:nvPr/>
          </p:nvSpPr>
          <p:spPr>
            <a:xfrm>
              <a:off x="5452320" y="5116668"/>
              <a:ext cx="3168352" cy="328796"/>
            </a:xfrm>
            <a:prstGeom prst="roundRect">
              <a:avLst>
                <a:gd name="adj" fmla="val 4285"/>
              </a:avLst>
            </a:prstGeom>
            <a:solidFill>
              <a:srgbClr val="bed7e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wrap="none" lIns="0" rIns="0"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<a:solidFill>
                    <a:srgbClr val="c00000"/>
                  </a:solidFill>
                  <a:latin typeface="Segoe UI Light"/>
                  <a:ea typeface="맑은 고딕"/>
                  <a:cs typeface="Segoe UI Light"/>
                </a:rPr>
                <a:t>&lt;footer&gt;</a:t>
              </a:r>
  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c00000"/>
                </a:solidFill>
                <a:latin typeface="Segoe UI Light"/>
                <a:ea typeface="맑은 고딕"/>
                <a:cs typeface="Segoe UI Light"/>
              </a:endParaRPr>
            </a:p>
          </p:txBody>
        </p:sp>
        <p:sp>
          <p:nvSpPr>
            <p:cNvPr id="22" name="모서리가 둥근 직사각형 12"/>
            <p:cNvSpPr/>
            <p:nvPr/>
          </p:nvSpPr>
          <p:spPr>
            <a:xfrm>
              <a:off x="5466136" y="2451827"/>
              <a:ext cx="3154536" cy="298637"/>
            </a:xfrm>
            <a:prstGeom prst="roundRect">
              <a:avLst>
                <a:gd name="adj" fmla="val 8436"/>
              </a:avLst>
            </a:prstGeom>
            <a:solidFill>
              <a:srgbClr val="bed7e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wrap="none" lIns="0" rIns="0"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<a:solidFill>
                    <a:srgbClr val="c00000"/>
                  </a:solidFill>
                  <a:latin typeface="Segoe UI Light"/>
                  <a:ea typeface="맑은 고딕"/>
                  <a:cs typeface="Segoe UI Light"/>
                </a:rPr>
                <a:t>&lt;nav&gt;</a:t>
              </a:r>
  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c00000"/>
                </a:solidFill>
                <a:latin typeface="Segoe UI Light"/>
                <a:ea typeface="맑은 고딕"/>
                <a:cs typeface="Segoe UI Light"/>
              </a:endParaRPr>
            </a:p>
          </p:txBody>
        </p:sp>
        <p:sp>
          <p:nvSpPr>
            <p:cNvPr id="23" name="모서리가 둥근 직사각형 13"/>
            <p:cNvSpPr/>
            <p:nvPr/>
          </p:nvSpPr>
          <p:spPr>
            <a:xfrm>
              <a:off x="5466135" y="2843656"/>
              <a:ext cx="2332025" cy="976868"/>
            </a:xfrm>
            <a:prstGeom prst="roundRect">
              <a:avLst>
                <a:gd name="adj" fmla="val 5978"/>
              </a:avLst>
            </a:prstGeom>
            <a:solidFill>
              <a:srgbClr val="5b9bd5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wrap="none" lIns="0" tIns="0" rIns="0"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c00000"/>
                </a:solidFill>
                <a:latin typeface="Segoe UI Light"/>
                <a:ea typeface="맑은 고딕"/>
                <a:cs typeface="Segoe UI Light"/>
              </a:endParaRP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c00000"/>
                </a:solidFill>
                <a:latin typeface="Segoe UI Light"/>
                <a:ea typeface="맑은 고딕"/>
                <a:cs typeface="Segoe UI Light"/>
              </a:endParaRP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c00000"/>
                </a:solidFill>
                <a:latin typeface="Segoe UI Light"/>
                <a:ea typeface="맑은 고딕"/>
                <a:cs typeface="Segoe UI Light"/>
              </a:endParaRP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c00000"/>
                </a:solidFill>
                <a:latin typeface="Segoe UI Light"/>
                <a:ea typeface="맑은 고딕"/>
                <a:cs typeface="Segoe UI Light"/>
              </a:endParaRP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c00000"/>
                </a:solidFill>
                <a:latin typeface="Segoe UI Light"/>
                <a:ea typeface="맑은 고딕"/>
                <a:cs typeface="Segoe UI Light"/>
              </a:endParaRP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c00000"/>
                </a:solidFill>
                <a:latin typeface="Segoe UI Light"/>
                <a:ea typeface="맑은 고딕"/>
                <a:cs typeface="Segoe UI Light"/>
              </a:endParaRP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c00000"/>
                </a:solidFill>
                <a:latin typeface="Segoe UI Light"/>
                <a:ea typeface="맑은 고딕"/>
                <a:cs typeface="Segoe UI Light"/>
              </a:endParaRP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c00000"/>
                </a:solidFill>
                <a:latin typeface="Segoe UI Light"/>
                <a:ea typeface="맑은 고딕"/>
                <a:cs typeface="Segoe UI Light"/>
              </a:endParaRP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c00000"/>
                </a:solidFill>
                <a:latin typeface="Segoe UI Light"/>
                <a:ea typeface="맑은 고딕"/>
                <a:cs typeface="Segoe UI Light"/>
              </a:endParaRP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<a:solidFill>
                    <a:srgbClr val="c00000"/>
                  </a:solidFill>
                  <a:latin typeface="Segoe UI Light"/>
                  <a:ea typeface="맑은 고딕"/>
                  <a:cs typeface="Segoe UI Light"/>
                </a:rPr>
                <a:t>&lt;section&gt;</a:t>
              </a:r>
  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c00000"/>
                </a:solidFill>
                <a:latin typeface="Segoe UI Light"/>
                <a:ea typeface="맑은 고딕"/>
                <a:cs typeface="Segoe UI Light"/>
              </a:endParaRP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c00000"/>
                </a:solidFill>
                <a:latin typeface="Segoe UI Light"/>
                <a:ea typeface="맑은 고딕"/>
                <a:cs typeface="Segoe UI Light"/>
              </a:endParaRP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c00000"/>
                </a:solidFill>
                <a:latin typeface="Segoe UI Light"/>
                <a:ea typeface="맑은 고딕"/>
                <a:cs typeface="Segoe UI Light"/>
              </a:endParaRP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c00000"/>
                </a:solidFill>
                <a:latin typeface="Segoe UI Light"/>
                <a:ea typeface="맑은 고딕"/>
                <a:cs typeface="Segoe UI Light"/>
              </a:endParaRP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c00000"/>
                </a:solidFill>
                <a:latin typeface="Segoe UI Light"/>
                <a:ea typeface="맑은 고딕"/>
                <a:cs typeface="Segoe UI Light"/>
              </a:endParaRP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c00000"/>
                </a:solidFill>
                <a:latin typeface="Segoe UI Light"/>
                <a:ea typeface="맑은 고딕"/>
                <a:cs typeface="Segoe UI Light"/>
              </a:endParaRP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c00000"/>
                </a:solidFill>
                <a:latin typeface="Segoe UI Light"/>
                <a:ea typeface="맑은 고딕"/>
                <a:cs typeface="Segoe UI Light"/>
              </a:endParaRP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c00000"/>
                </a:solidFill>
                <a:latin typeface="Segoe UI Light"/>
                <a:ea typeface="맑은 고딕"/>
                <a:cs typeface="Segoe UI Light"/>
              </a:endParaRP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c00000"/>
                </a:solidFill>
                <a:latin typeface="Segoe UI Light"/>
                <a:ea typeface="맑은 고딕"/>
                <a:cs typeface="Segoe UI Light"/>
              </a:endParaRP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c00000"/>
                </a:solidFill>
                <a:latin typeface="Segoe UI Light"/>
                <a:ea typeface="맑은 고딕"/>
                <a:cs typeface="Segoe UI Light"/>
              </a:endParaRPr>
            </a:p>
          </p:txBody>
        </p:sp>
        <p:sp>
          <p:nvSpPr>
            <p:cNvPr id="24" name="모서리가 둥근 직사각형 14"/>
            <p:cNvSpPr/>
            <p:nvPr/>
          </p:nvSpPr>
          <p:spPr>
            <a:xfrm>
              <a:off x="7870169" y="2848178"/>
              <a:ext cx="766687" cy="612306"/>
            </a:xfrm>
            <a:prstGeom prst="roundRect">
              <a:avLst>
                <a:gd name="adj" fmla="val 4069"/>
              </a:avLst>
            </a:prstGeom>
            <a:solidFill>
              <a:srgbClr val="bed7e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wrap="none" lIns="0" rIns="0"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<a:solidFill>
                    <a:srgbClr val="c00000"/>
                  </a:solidFill>
                  <a:latin typeface="Segoe UI Light"/>
                  <a:ea typeface="맑은 고딕"/>
                  <a:cs typeface="Segoe UI Light"/>
                </a:rPr>
                <a:t>&lt;article&gt;</a:t>
              </a:r>
  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c00000"/>
                </a:solidFill>
                <a:latin typeface="Segoe UI Light"/>
                <a:ea typeface="맑은 고딕"/>
                <a:cs typeface="Segoe UI Light"/>
              </a:endParaRPr>
            </a:p>
          </p:txBody>
        </p:sp>
        <p:sp>
          <p:nvSpPr>
            <p:cNvPr id="25" name="모서리가 둥근 직사각형 15"/>
            <p:cNvSpPr/>
            <p:nvPr/>
          </p:nvSpPr>
          <p:spPr>
            <a:xfrm>
              <a:off x="7870169" y="3532492"/>
              <a:ext cx="750503" cy="1512168"/>
            </a:xfrm>
            <a:prstGeom prst="roundRect">
              <a:avLst>
                <a:gd name="adj" fmla="val 4909"/>
              </a:avLst>
            </a:prstGeom>
            <a:solidFill>
              <a:srgbClr val="bed7e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wrap="none" lIns="0" rIns="0"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<a:solidFill>
                    <a:srgbClr val="c00000"/>
                  </a:solidFill>
                  <a:latin typeface="Segoe UI Light"/>
                  <a:ea typeface="맑은 고딕"/>
                  <a:cs typeface="Segoe UI Light"/>
                </a:rPr>
                <a:t>&lt;aside&gt;</a:t>
              </a:r>
  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c00000"/>
                </a:solidFill>
                <a:latin typeface="Segoe UI Light"/>
                <a:ea typeface="맑은 고딕"/>
                <a:cs typeface="Segoe UI Light"/>
              </a:endParaRPr>
            </a:p>
          </p:txBody>
        </p:sp>
        <p:sp>
          <p:nvSpPr>
            <p:cNvPr id="26" name="모서리가 둥근 직사각형 16"/>
            <p:cNvSpPr/>
            <p:nvPr/>
          </p:nvSpPr>
          <p:spPr>
            <a:xfrm>
              <a:off x="5468504" y="3861536"/>
              <a:ext cx="2332025" cy="1183124"/>
            </a:xfrm>
            <a:prstGeom prst="roundRect">
              <a:avLst>
                <a:gd name="adj" fmla="val 5978"/>
              </a:avLst>
            </a:prstGeom>
            <a:solidFill>
              <a:srgbClr val="5b9bd5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wrap="none" lIns="0" tIns="0" rIns="0"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<a:solidFill>
                    <a:srgbClr val="c00000"/>
                  </a:solidFill>
                  <a:latin typeface="Segoe UI Light"/>
                  <a:ea typeface="맑은 고딕"/>
                  <a:cs typeface="Segoe UI Light"/>
                </a:rPr>
                <a:t>&lt;section&gt;</a:t>
              </a:r>
  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c00000"/>
                </a:solidFill>
                <a:latin typeface="Segoe UI Light"/>
                <a:ea typeface="맑은 고딕"/>
                <a:cs typeface="Segoe UI Light"/>
              </a:endParaRPr>
            </a:p>
          </p:txBody>
        </p:sp>
        <p:sp>
          <p:nvSpPr>
            <p:cNvPr id="27" name="모서리가 둥근 직사각형 17"/>
            <p:cNvSpPr/>
            <p:nvPr/>
          </p:nvSpPr>
          <p:spPr>
            <a:xfrm>
              <a:off x="5527773" y="3944463"/>
              <a:ext cx="2224431" cy="236101"/>
            </a:xfrm>
            <a:prstGeom prst="roundRect">
              <a:avLst>
                <a:gd name="adj" fmla="val 22996"/>
              </a:avLst>
            </a:prstGeom>
            <a:solidFill>
              <a:srgbClr val="bed7e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wrap="none" lIns="0" rIns="0"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<a:solidFill>
                    <a:srgbClr val="c00000"/>
                  </a:solidFill>
                  <a:latin typeface="Segoe UI Light"/>
                  <a:ea typeface="맑은 고딕"/>
                  <a:cs typeface="Segoe UI Light"/>
                </a:rPr>
                <a:t>&lt;header&gt;</a:t>
              </a:r>
  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c00000"/>
                </a:solidFill>
                <a:latin typeface="Segoe UI Light"/>
                <a:ea typeface="맑은 고딕"/>
                <a:cs typeface="Segoe UI Light"/>
              </a:endParaRPr>
            </a:p>
          </p:txBody>
        </p:sp>
        <p:sp>
          <p:nvSpPr>
            <p:cNvPr id="28" name="모서리가 둥근 직사각형 18"/>
            <p:cNvSpPr/>
            <p:nvPr/>
          </p:nvSpPr>
          <p:spPr>
            <a:xfrm>
              <a:off x="5527773" y="4756628"/>
              <a:ext cx="2224431" cy="220877"/>
            </a:xfrm>
            <a:prstGeom prst="roundRect">
              <a:avLst>
                <a:gd name="adj" fmla="val 28872"/>
              </a:avLst>
            </a:prstGeom>
            <a:solidFill>
              <a:srgbClr val="bed7e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wrap="none" lIns="0" rIns="0"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<a:solidFill>
                    <a:srgbClr val="c00000"/>
                  </a:solidFill>
                  <a:latin typeface="Segoe UI Light"/>
                  <a:ea typeface="맑은 고딕"/>
                  <a:cs typeface="Segoe UI Light"/>
                </a:rPr>
                <a:t>&lt;footer&gt;</a:t>
              </a:r>
  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c00000"/>
                </a:solidFill>
                <a:latin typeface="Segoe UI Light"/>
                <a:ea typeface="맑은 고딕"/>
                <a:cs typeface="Segoe UI Ligh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/>
              <a:t>시맨틱 태그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&lt;header&gt;, &lt;section&gt;, &lt;article&gt;, &lt;footer&gt;, &lt;nav&gt; </a:t>
            </a:r>
            <a:r>
              <a:rPr lang="ko-KR" altLang="en-US"/>
              <a:t>태그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위치와 색</a:t>
            </a:r>
            <a:r>
              <a:rPr lang="en-US" altLang="ko-KR"/>
              <a:t>, </a:t>
            </a:r>
            <a:r>
              <a:rPr lang="ko-KR" altLang="en-US"/>
              <a:t>모양이 자동으로 결정되는 것이 아님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개발자가 </a:t>
            </a:r>
            <a:r>
              <a:rPr lang="en-US" altLang="ko-KR"/>
              <a:t>CSS3</a:t>
            </a:r>
            <a:r>
              <a:rPr lang="ko-KR" altLang="en-US"/>
              <a:t>를 이용하여 직접 위치와 색</a:t>
            </a:r>
            <a:r>
              <a:rPr lang="en-US" altLang="ko-KR"/>
              <a:t>, </a:t>
            </a:r>
            <a:r>
              <a:rPr lang="ko-KR" altLang="en-US"/>
              <a:t>모양을 지정해야 함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예제 </a:t>
            </a:r>
            <a:r>
              <a:rPr lang="en-US" altLang="ko-KR"/>
              <a:t>3-1 </a:t>
            </a:r>
            <a:r>
              <a:rPr lang="ko-KR" altLang="en-US"/>
              <a:t>참고</a:t>
            </a: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문서의 모양은 구조와 별개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109980" y="3839353"/>
            <a:ext cx="3815337" cy="26536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2379bf"/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200"/>
              <a:t>&lt;!DOCTYPE 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&lt;meta charset="utf-8"&gt;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&lt;title&gt;HTML5 </a:t>
            </a:r>
            <a:r>
              <a:rPr lang="ko-KR" altLang="en-US" sz="1200"/>
              <a:t>문서 구조 시맨틱 태그 사용</a:t>
            </a:r>
            <a:r>
              <a:rPr lang="en-US" altLang="ko-KR" sz="1200"/>
              <a:t>&lt;/title&gt;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</a:t>
            </a:r>
            <a:r>
              <a:rPr lang="en-US" altLang="ko-KR" sz="1200" b="1"/>
              <a:t>&lt;header&gt;</a:t>
            </a:r>
            <a:r>
              <a:rPr lang="en-US" altLang="ko-KR" sz="1200"/>
              <a:t>header</a:t>
            </a:r>
            <a:r>
              <a:rPr lang="en-US" altLang="ko-KR" sz="1200" b="1"/>
              <a:t>&lt;/header&gt;</a:t>
            </a:r>
            <a:endParaRPr lang="en-US" altLang="ko-KR" sz="1200" b="1"/>
          </a:p>
          <a:p>
            <a:pPr defTabSz="179999">
              <a:defRPr/>
            </a:pPr>
            <a:r>
              <a:rPr lang="nb-NO" altLang="ko-KR" sz="1200"/>
              <a:t>	</a:t>
            </a:r>
            <a:r>
              <a:rPr lang="nb-NO" altLang="ko-KR" sz="1200" b="1"/>
              <a:t>&lt;nav&gt;</a:t>
            </a:r>
            <a:r>
              <a:rPr lang="nb-NO" altLang="ko-KR" sz="1200"/>
              <a:t>nav</a:t>
            </a:r>
            <a:r>
              <a:rPr lang="nb-NO" altLang="ko-KR" sz="1200" b="1"/>
              <a:t>&lt;/nav&gt;</a:t>
            </a:r>
            <a:endParaRPr lang="nb-NO" altLang="ko-KR" sz="1200" b="1"/>
          </a:p>
          <a:p>
            <a:pPr defTabSz="179999">
              <a:defRPr/>
            </a:pPr>
            <a:r>
              <a:rPr lang="en-US" altLang="ko-KR" sz="1200"/>
              <a:t>	</a:t>
            </a:r>
            <a:r>
              <a:rPr lang="en-US" altLang="ko-KR" sz="1200" b="1"/>
              <a:t>&lt;section&gt;</a:t>
            </a:r>
            <a:r>
              <a:rPr lang="en-US" altLang="ko-KR" sz="1200"/>
              <a:t>section</a:t>
            </a:r>
            <a:r>
              <a:rPr lang="en-US" altLang="ko-KR" sz="1200" b="1"/>
              <a:t>&lt;/section&gt;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/>
              <a:t>	</a:t>
            </a:r>
            <a:r>
              <a:rPr lang="en-US" altLang="ko-KR" sz="1200" b="1"/>
              <a:t>&lt;aside&gt;</a:t>
            </a:r>
            <a:r>
              <a:rPr lang="en-US" altLang="ko-KR" sz="1200"/>
              <a:t>aside</a:t>
            </a:r>
            <a:r>
              <a:rPr lang="en-US" altLang="ko-KR" sz="1200" b="1"/>
              <a:t>&lt;/aside&gt;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/>
              <a:t>	</a:t>
            </a:r>
            <a:r>
              <a:rPr lang="en-US" altLang="ko-KR" sz="1200" b="1"/>
              <a:t>&lt;footer&gt;</a:t>
            </a:r>
            <a:r>
              <a:rPr lang="en-US" altLang="ko-KR" sz="1200"/>
              <a:t>footer</a:t>
            </a:r>
            <a:r>
              <a:rPr lang="en-US" altLang="ko-KR" sz="1200" b="1"/>
              <a:t>&lt;/footer&gt;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/>
              <a:t>&lt;/body&gt;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&lt;/html&gt;</a:t>
            </a:r>
            <a:endParaRPr lang="ko-KR" altLang="en-US" sz="1200"/>
          </a:p>
        </p:txBody>
      </p:sp>
      <p:pic>
        <p:nvPicPr>
          <p:cNvPr id="6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89991" y="3949451"/>
            <a:ext cx="2508601" cy="2127945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Segoe UI"/>
        <a:ea typeface="맑은 고딕"/>
        <a:cs typeface=""/>
      </a:majorFont>
      <a:minorFont>
        <a:latin typeface="Segoe UI Light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2628</ep:Words>
  <ep:PresentationFormat>와이드스크린(16:9)</ep:PresentationFormat>
  <ep:Paragraphs>931</ep:Paragraphs>
  <ep:Slides>58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ep:HeadingPairs>
  <ep:TitlesOfParts>
    <vt:vector size="59" baseType="lpstr">
      <vt:lpstr>Office 테마</vt:lpstr>
      <vt:lpstr>23-1학기 네트워크 프로그래밍 03. HTML5 문서 구조화와 웹폼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HTML5 문서 구조화 연습  – HTML 텍스트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Thanks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2013-06-10T01:40:48.000</dcterms:created>
  <dc:creator>김영호</dc:creator>
  <cp:lastModifiedBy>user</cp:lastModifiedBy>
  <dcterms:modified xsi:type="dcterms:W3CDTF">2023-04-05T00:10:46.270</dcterms:modified>
  <cp:revision>730</cp:revision>
  <dc:title>Rigidle : Aiding 3D Object Rigid Transformation with Device using Handle-bar Metaphor</dc:title>
  <cp:version/>
</cp:coreProperties>
</file>